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diagrams/data4.xml" ContentType="application/vnd.openxmlformats-officedocument.drawingml.diagramData+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diagrams/layout4.xml" ContentType="application/vnd.openxmlformats-officedocument.drawingml.diagram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diagrams/layout2.xml" ContentType="application/vnd.openxmlformats-officedocument.drawingml.diagramLayout+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61"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3" r:id="rId32"/>
    <p:sldId id="292" r:id="rId33"/>
    <p:sldId id="258" r:id="rId34"/>
    <p:sldId id="290" r:id="rId35"/>
    <p:sldId id="291"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A807710-07AA-4A5F-9F70-5A1BEC63D2D5}"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613BE116-979C-4A38-BB74-3B8A09DFC56E}">
      <dgm:prSet phldrT="[Text]" custT="1">
        <dgm:style>
          <a:lnRef idx="0">
            <a:schemeClr val="accent4"/>
          </a:lnRef>
          <a:fillRef idx="3">
            <a:schemeClr val="accent4"/>
          </a:fillRef>
          <a:effectRef idx="3">
            <a:schemeClr val="accent4"/>
          </a:effectRef>
          <a:fontRef idx="minor">
            <a:schemeClr val="lt1"/>
          </a:fontRef>
        </dgm:style>
      </dgm:prSet>
      <dgm:spPr>
        <a:solidFill>
          <a:schemeClr val="accent3"/>
        </a:solidFill>
      </dgm:spPr>
      <dgm:t>
        <a:bodyPr/>
        <a:lstStyle/>
        <a:p>
          <a:r>
            <a:rPr lang="en-US" sz="2200" dirty="0" smtClean="0"/>
            <a:t>Open Source Apps</a:t>
          </a:r>
          <a:endParaRPr lang="en-US" sz="2200" dirty="0"/>
        </a:p>
      </dgm:t>
    </dgm:pt>
    <dgm:pt modelId="{5A861B2D-7324-4218-87A6-2B3A778C763D}" type="parTrans" cxnId="{280DB237-6D9B-426E-BA4D-AC8568649175}">
      <dgm:prSet/>
      <dgm:spPr/>
      <dgm:t>
        <a:bodyPr/>
        <a:lstStyle/>
        <a:p>
          <a:endParaRPr lang="en-US"/>
        </a:p>
      </dgm:t>
    </dgm:pt>
    <dgm:pt modelId="{4F4A8E14-5264-45D5-BFA2-9BA67040DC31}" type="sibTrans" cxnId="{280DB237-6D9B-426E-BA4D-AC8568649175}">
      <dgm:prSet/>
      <dgm:spPr/>
      <dgm:t>
        <a:bodyPr/>
        <a:lstStyle/>
        <a:p>
          <a:endParaRPr lang="en-US"/>
        </a:p>
      </dgm:t>
    </dgm:pt>
    <dgm:pt modelId="{27B43905-0470-4AEB-BCEA-468B900F5999}">
      <dgm:prSet phldrT="[Text]" custT="1">
        <dgm:style>
          <a:lnRef idx="0">
            <a:schemeClr val="accent4"/>
          </a:lnRef>
          <a:fillRef idx="3">
            <a:schemeClr val="accent4"/>
          </a:fillRef>
          <a:effectRef idx="3">
            <a:schemeClr val="accent4"/>
          </a:effectRef>
          <a:fontRef idx="minor">
            <a:schemeClr val="lt1"/>
          </a:fontRef>
        </dgm:style>
      </dgm:prSet>
      <dgm:spPr>
        <a:solidFill>
          <a:schemeClr val="accent3"/>
        </a:solidFill>
      </dgm:spPr>
      <dgm:t>
        <a:bodyPr/>
        <a:lstStyle/>
        <a:p>
          <a:r>
            <a:rPr lang="en-US" sz="2200" dirty="0" smtClean="0"/>
            <a:t>Simple Websites</a:t>
          </a:r>
          <a:endParaRPr lang="en-US" sz="2200" dirty="0"/>
        </a:p>
      </dgm:t>
    </dgm:pt>
    <dgm:pt modelId="{C915A91A-7747-481E-BD44-0B8A9603DD0D}" type="parTrans" cxnId="{DDB375D4-A6A0-4C6E-9C63-00ABB61DEEEE}">
      <dgm:prSet/>
      <dgm:spPr/>
      <dgm:t>
        <a:bodyPr/>
        <a:lstStyle/>
        <a:p>
          <a:endParaRPr lang="en-US"/>
        </a:p>
      </dgm:t>
    </dgm:pt>
    <dgm:pt modelId="{A12D086C-DCE2-4571-A918-755CA7CABB3E}" type="sibTrans" cxnId="{DDB375D4-A6A0-4C6E-9C63-00ABB61DEEEE}">
      <dgm:prSet/>
      <dgm:spPr/>
      <dgm:t>
        <a:bodyPr/>
        <a:lstStyle/>
        <a:p>
          <a:endParaRPr lang="en-US"/>
        </a:p>
      </dgm:t>
    </dgm:pt>
    <dgm:pt modelId="{2C9D77C7-7A6E-49ED-80B2-394FC46DAEC4}">
      <dgm:prSet phldrT="[Text]" custT="1">
        <dgm:style>
          <a:lnRef idx="0">
            <a:schemeClr val="accent4"/>
          </a:lnRef>
          <a:fillRef idx="3">
            <a:schemeClr val="accent4"/>
          </a:fillRef>
          <a:effectRef idx="3">
            <a:schemeClr val="accent4"/>
          </a:effectRef>
          <a:fontRef idx="minor">
            <a:schemeClr val="lt1"/>
          </a:fontRef>
        </dgm:style>
      </dgm:prSet>
      <dgm:spPr>
        <a:solidFill>
          <a:schemeClr val="accent3"/>
        </a:solidFill>
      </dgm:spPr>
      <dgm:t>
        <a:bodyPr/>
        <a:lstStyle/>
        <a:p>
          <a:r>
            <a:rPr lang="en-US" sz="2200" dirty="0" smtClean="0"/>
            <a:t>New to Web Apps</a:t>
          </a:r>
          <a:endParaRPr lang="en-US" sz="2200" dirty="0"/>
        </a:p>
      </dgm:t>
    </dgm:pt>
    <dgm:pt modelId="{CBCE653A-81A1-439F-B690-EBAD3682BEE3}" type="parTrans" cxnId="{7E8FA153-E259-4CD1-9440-8642939572F2}">
      <dgm:prSet/>
      <dgm:spPr/>
      <dgm:t>
        <a:bodyPr/>
        <a:lstStyle/>
        <a:p>
          <a:endParaRPr lang="en-US"/>
        </a:p>
      </dgm:t>
    </dgm:pt>
    <dgm:pt modelId="{42B404B7-5089-4007-9E7B-6FEC0DF66793}" type="sibTrans" cxnId="{7E8FA153-E259-4CD1-9440-8642939572F2}">
      <dgm:prSet/>
      <dgm:spPr/>
      <dgm:t>
        <a:bodyPr/>
        <a:lstStyle/>
        <a:p>
          <a:endParaRPr lang="en-US"/>
        </a:p>
      </dgm:t>
    </dgm:pt>
    <dgm:pt modelId="{1F1812A3-84FE-41AB-940F-D5086B4CD54E}" type="pres">
      <dgm:prSet presAssocID="{CA807710-07AA-4A5F-9F70-5A1BEC63D2D5}" presName="cycle" presStyleCnt="0">
        <dgm:presLayoutVars>
          <dgm:dir/>
          <dgm:resizeHandles val="exact"/>
        </dgm:presLayoutVars>
      </dgm:prSet>
      <dgm:spPr/>
      <dgm:t>
        <a:bodyPr/>
        <a:lstStyle/>
        <a:p>
          <a:endParaRPr lang="en-US"/>
        </a:p>
      </dgm:t>
    </dgm:pt>
    <dgm:pt modelId="{6FA0DD59-F491-4E39-BAB7-E9D2D4DDDB65}" type="pres">
      <dgm:prSet presAssocID="{613BE116-979C-4A38-BB74-3B8A09DFC56E}" presName="node" presStyleLbl="node1" presStyleIdx="0" presStyleCnt="3" custScaleX="94373" custScaleY="89159">
        <dgm:presLayoutVars>
          <dgm:bulletEnabled val="1"/>
        </dgm:presLayoutVars>
      </dgm:prSet>
      <dgm:spPr/>
      <dgm:t>
        <a:bodyPr/>
        <a:lstStyle/>
        <a:p>
          <a:endParaRPr lang="en-US"/>
        </a:p>
      </dgm:t>
    </dgm:pt>
    <dgm:pt modelId="{C87DF0F8-082A-4AEC-A479-305849FE5534}" type="pres">
      <dgm:prSet presAssocID="{4F4A8E14-5264-45D5-BFA2-9BA67040DC31}" presName="sibTrans" presStyleLbl="sibTrans2D1" presStyleIdx="0" presStyleCnt="3"/>
      <dgm:spPr/>
      <dgm:t>
        <a:bodyPr/>
        <a:lstStyle/>
        <a:p>
          <a:endParaRPr lang="en-US"/>
        </a:p>
      </dgm:t>
    </dgm:pt>
    <dgm:pt modelId="{7962FDD8-72E8-4F43-AF38-7E6B20E226FC}" type="pres">
      <dgm:prSet presAssocID="{4F4A8E14-5264-45D5-BFA2-9BA67040DC31}" presName="connectorText" presStyleLbl="sibTrans2D1" presStyleIdx="0" presStyleCnt="3"/>
      <dgm:spPr/>
      <dgm:t>
        <a:bodyPr/>
        <a:lstStyle/>
        <a:p>
          <a:endParaRPr lang="en-US"/>
        </a:p>
      </dgm:t>
    </dgm:pt>
    <dgm:pt modelId="{FD928285-8BB5-4D75-9EB0-9652E4AC5159}" type="pres">
      <dgm:prSet presAssocID="{27B43905-0470-4AEB-BCEA-468B900F5999}" presName="node" presStyleLbl="node1" presStyleIdx="1" presStyleCnt="3" custScaleX="91524" custScaleY="92678">
        <dgm:presLayoutVars>
          <dgm:bulletEnabled val="1"/>
        </dgm:presLayoutVars>
      </dgm:prSet>
      <dgm:spPr/>
      <dgm:t>
        <a:bodyPr/>
        <a:lstStyle/>
        <a:p>
          <a:endParaRPr lang="en-US"/>
        </a:p>
      </dgm:t>
    </dgm:pt>
    <dgm:pt modelId="{C4F516F3-4A20-44BB-8DCA-C14C966385DD}" type="pres">
      <dgm:prSet presAssocID="{A12D086C-DCE2-4571-A918-755CA7CABB3E}" presName="sibTrans" presStyleLbl="sibTrans2D1" presStyleIdx="1" presStyleCnt="3"/>
      <dgm:spPr/>
      <dgm:t>
        <a:bodyPr/>
        <a:lstStyle/>
        <a:p>
          <a:endParaRPr lang="en-US"/>
        </a:p>
      </dgm:t>
    </dgm:pt>
    <dgm:pt modelId="{841634A6-DC0D-4B37-8050-E96B5B3D5E8A}" type="pres">
      <dgm:prSet presAssocID="{A12D086C-DCE2-4571-A918-755CA7CABB3E}" presName="connectorText" presStyleLbl="sibTrans2D1" presStyleIdx="1" presStyleCnt="3"/>
      <dgm:spPr/>
      <dgm:t>
        <a:bodyPr/>
        <a:lstStyle/>
        <a:p>
          <a:endParaRPr lang="en-US"/>
        </a:p>
      </dgm:t>
    </dgm:pt>
    <dgm:pt modelId="{616886F1-D022-47CB-8383-A3E76A9E767B}" type="pres">
      <dgm:prSet presAssocID="{2C9D77C7-7A6E-49ED-80B2-394FC46DAEC4}" presName="node" presStyleLbl="node1" presStyleIdx="2" presStyleCnt="3" custScaleX="99334" custScaleY="92536">
        <dgm:presLayoutVars>
          <dgm:bulletEnabled val="1"/>
        </dgm:presLayoutVars>
      </dgm:prSet>
      <dgm:spPr/>
      <dgm:t>
        <a:bodyPr/>
        <a:lstStyle/>
        <a:p>
          <a:endParaRPr lang="en-US"/>
        </a:p>
      </dgm:t>
    </dgm:pt>
    <dgm:pt modelId="{2A5B1E91-5741-40EC-91DD-48A5C54A987D}" type="pres">
      <dgm:prSet presAssocID="{42B404B7-5089-4007-9E7B-6FEC0DF66793}" presName="sibTrans" presStyleLbl="sibTrans2D1" presStyleIdx="2" presStyleCnt="3"/>
      <dgm:spPr/>
      <dgm:t>
        <a:bodyPr/>
        <a:lstStyle/>
        <a:p>
          <a:endParaRPr lang="en-US"/>
        </a:p>
      </dgm:t>
    </dgm:pt>
    <dgm:pt modelId="{AD2C032D-0176-4D67-AF75-882F9DFB4791}" type="pres">
      <dgm:prSet presAssocID="{42B404B7-5089-4007-9E7B-6FEC0DF66793}" presName="connectorText" presStyleLbl="sibTrans2D1" presStyleIdx="2" presStyleCnt="3"/>
      <dgm:spPr/>
      <dgm:t>
        <a:bodyPr/>
        <a:lstStyle/>
        <a:p>
          <a:endParaRPr lang="en-US"/>
        </a:p>
      </dgm:t>
    </dgm:pt>
  </dgm:ptLst>
  <dgm:cxnLst>
    <dgm:cxn modelId="{12BA0EC1-4C4F-43A1-BA54-FF5F04B385E6}" type="presOf" srcId="{CA807710-07AA-4A5F-9F70-5A1BEC63D2D5}" destId="{1F1812A3-84FE-41AB-940F-D5086B4CD54E}" srcOrd="0" destOrd="0" presId="urn:microsoft.com/office/officeart/2005/8/layout/cycle2"/>
    <dgm:cxn modelId="{104C2F24-C234-499E-A322-BD1E53747644}" type="presOf" srcId="{2C9D77C7-7A6E-49ED-80B2-394FC46DAEC4}" destId="{616886F1-D022-47CB-8383-A3E76A9E767B}" srcOrd="0" destOrd="0" presId="urn:microsoft.com/office/officeart/2005/8/layout/cycle2"/>
    <dgm:cxn modelId="{35D7A453-C2E1-4F75-9F07-7D6162B00EDA}" type="presOf" srcId="{4F4A8E14-5264-45D5-BFA2-9BA67040DC31}" destId="{7962FDD8-72E8-4F43-AF38-7E6B20E226FC}" srcOrd="1" destOrd="0" presId="urn:microsoft.com/office/officeart/2005/8/layout/cycle2"/>
    <dgm:cxn modelId="{2646F189-E67A-417B-8A6F-A716E68F27E7}" type="presOf" srcId="{613BE116-979C-4A38-BB74-3B8A09DFC56E}" destId="{6FA0DD59-F491-4E39-BAB7-E9D2D4DDDB65}" srcOrd="0" destOrd="0" presId="urn:microsoft.com/office/officeart/2005/8/layout/cycle2"/>
    <dgm:cxn modelId="{7E8FA153-E259-4CD1-9440-8642939572F2}" srcId="{CA807710-07AA-4A5F-9F70-5A1BEC63D2D5}" destId="{2C9D77C7-7A6E-49ED-80B2-394FC46DAEC4}" srcOrd="2" destOrd="0" parTransId="{CBCE653A-81A1-439F-B690-EBAD3682BEE3}" sibTransId="{42B404B7-5089-4007-9E7B-6FEC0DF66793}"/>
    <dgm:cxn modelId="{280DB237-6D9B-426E-BA4D-AC8568649175}" srcId="{CA807710-07AA-4A5F-9F70-5A1BEC63D2D5}" destId="{613BE116-979C-4A38-BB74-3B8A09DFC56E}" srcOrd="0" destOrd="0" parTransId="{5A861B2D-7324-4218-87A6-2B3A778C763D}" sibTransId="{4F4A8E14-5264-45D5-BFA2-9BA67040DC31}"/>
    <dgm:cxn modelId="{6562BF6F-B8DE-4872-9E49-6D3581A484AD}" type="presOf" srcId="{42B404B7-5089-4007-9E7B-6FEC0DF66793}" destId="{2A5B1E91-5741-40EC-91DD-48A5C54A987D}" srcOrd="0" destOrd="0" presId="urn:microsoft.com/office/officeart/2005/8/layout/cycle2"/>
    <dgm:cxn modelId="{AE78FB88-968F-4014-BA81-F8A62FBD17AA}" type="presOf" srcId="{42B404B7-5089-4007-9E7B-6FEC0DF66793}" destId="{AD2C032D-0176-4D67-AF75-882F9DFB4791}" srcOrd="1" destOrd="0" presId="urn:microsoft.com/office/officeart/2005/8/layout/cycle2"/>
    <dgm:cxn modelId="{DBD6E280-BFA1-48D9-AC62-F5A5AA5A9A3D}" type="presOf" srcId="{4F4A8E14-5264-45D5-BFA2-9BA67040DC31}" destId="{C87DF0F8-082A-4AEC-A479-305849FE5534}" srcOrd="0" destOrd="0" presId="urn:microsoft.com/office/officeart/2005/8/layout/cycle2"/>
    <dgm:cxn modelId="{19E14F05-7A04-4141-A14A-791024250EB4}" type="presOf" srcId="{A12D086C-DCE2-4571-A918-755CA7CABB3E}" destId="{841634A6-DC0D-4B37-8050-E96B5B3D5E8A}" srcOrd="1" destOrd="0" presId="urn:microsoft.com/office/officeart/2005/8/layout/cycle2"/>
    <dgm:cxn modelId="{61F01800-311D-415A-96F0-A96481682417}" type="presOf" srcId="{A12D086C-DCE2-4571-A918-755CA7CABB3E}" destId="{C4F516F3-4A20-44BB-8DCA-C14C966385DD}" srcOrd="0" destOrd="0" presId="urn:microsoft.com/office/officeart/2005/8/layout/cycle2"/>
    <dgm:cxn modelId="{DDB375D4-A6A0-4C6E-9C63-00ABB61DEEEE}" srcId="{CA807710-07AA-4A5F-9F70-5A1BEC63D2D5}" destId="{27B43905-0470-4AEB-BCEA-468B900F5999}" srcOrd="1" destOrd="0" parTransId="{C915A91A-7747-481E-BD44-0B8A9603DD0D}" sibTransId="{A12D086C-DCE2-4571-A918-755CA7CABB3E}"/>
    <dgm:cxn modelId="{968FAC22-4617-4AC5-8CCF-97312A20FBC3}" type="presOf" srcId="{27B43905-0470-4AEB-BCEA-468B900F5999}" destId="{FD928285-8BB5-4D75-9EB0-9652E4AC5159}" srcOrd="0" destOrd="0" presId="urn:microsoft.com/office/officeart/2005/8/layout/cycle2"/>
    <dgm:cxn modelId="{1D8FFC94-B29C-4F11-9297-97B54359678B}" type="presParOf" srcId="{1F1812A3-84FE-41AB-940F-D5086B4CD54E}" destId="{6FA0DD59-F491-4E39-BAB7-E9D2D4DDDB65}" srcOrd="0" destOrd="0" presId="urn:microsoft.com/office/officeart/2005/8/layout/cycle2"/>
    <dgm:cxn modelId="{78963988-94B2-42DD-833E-F4431B2064FD}" type="presParOf" srcId="{1F1812A3-84FE-41AB-940F-D5086B4CD54E}" destId="{C87DF0F8-082A-4AEC-A479-305849FE5534}" srcOrd="1" destOrd="0" presId="urn:microsoft.com/office/officeart/2005/8/layout/cycle2"/>
    <dgm:cxn modelId="{29064315-3621-4FB5-B235-C1012107E41D}" type="presParOf" srcId="{C87DF0F8-082A-4AEC-A479-305849FE5534}" destId="{7962FDD8-72E8-4F43-AF38-7E6B20E226FC}" srcOrd="0" destOrd="0" presId="urn:microsoft.com/office/officeart/2005/8/layout/cycle2"/>
    <dgm:cxn modelId="{D2BB829A-59E1-4E78-BF1A-01675C4791AA}" type="presParOf" srcId="{1F1812A3-84FE-41AB-940F-D5086B4CD54E}" destId="{FD928285-8BB5-4D75-9EB0-9652E4AC5159}" srcOrd="2" destOrd="0" presId="urn:microsoft.com/office/officeart/2005/8/layout/cycle2"/>
    <dgm:cxn modelId="{2A07FD79-A1B0-4370-BE64-2285ACB327FC}" type="presParOf" srcId="{1F1812A3-84FE-41AB-940F-D5086B4CD54E}" destId="{C4F516F3-4A20-44BB-8DCA-C14C966385DD}" srcOrd="3" destOrd="0" presId="urn:microsoft.com/office/officeart/2005/8/layout/cycle2"/>
    <dgm:cxn modelId="{FE05DD2C-C8F3-4737-BA2E-2F3D9EBB418E}" type="presParOf" srcId="{C4F516F3-4A20-44BB-8DCA-C14C966385DD}" destId="{841634A6-DC0D-4B37-8050-E96B5B3D5E8A}" srcOrd="0" destOrd="0" presId="urn:microsoft.com/office/officeart/2005/8/layout/cycle2"/>
    <dgm:cxn modelId="{380F8BB7-E65F-4F61-8F89-A2FB8A00FE23}" type="presParOf" srcId="{1F1812A3-84FE-41AB-940F-D5086B4CD54E}" destId="{616886F1-D022-47CB-8383-A3E76A9E767B}" srcOrd="4" destOrd="0" presId="urn:microsoft.com/office/officeart/2005/8/layout/cycle2"/>
    <dgm:cxn modelId="{ED8D81C0-A6AD-4617-8B5D-1C924585FA9F}" type="presParOf" srcId="{1F1812A3-84FE-41AB-940F-D5086B4CD54E}" destId="{2A5B1E91-5741-40EC-91DD-48A5C54A987D}" srcOrd="5" destOrd="0" presId="urn:microsoft.com/office/officeart/2005/8/layout/cycle2"/>
    <dgm:cxn modelId="{B8AF9E68-2A37-47D4-AC98-B6AFBEAFE9E1}" type="presParOf" srcId="{2A5B1E91-5741-40EC-91DD-48A5C54A987D}" destId="{AD2C032D-0176-4D67-AF75-882F9DFB4791}" srcOrd="0" destOrd="0" presId="urn:microsoft.com/office/officeart/2005/8/layout/cycle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77F6CD8-5E9F-471B-B9ED-7A1531AF4869}" type="doc">
      <dgm:prSet loTypeId="urn:microsoft.com/office/officeart/2005/8/layout/vList2" loCatId="list" qsTypeId="urn:microsoft.com/office/officeart/2005/8/quickstyle/simple5" qsCatId="simple" csTypeId="urn:microsoft.com/office/officeart/2005/8/colors/accent3_4" csCatId="accent3" phldr="1"/>
      <dgm:spPr/>
      <dgm:t>
        <a:bodyPr/>
        <a:lstStyle/>
        <a:p>
          <a:endParaRPr lang="en-US"/>
        </a:p>
      </dgm:t>
    </dgm:pt>
    <dgm:pt modelId="{3CF6EACC-DEC5-4494-88E8-E4E16E14E278}">
      <dgm:prSet>
        <dgm:style>
          <a:lnRef idx="1">
            <a:schemeClr val="accent6"/>
          </a:lnRef>
          <a:fillRef idx="3">
            <a:schemeClr val="accent6"/>
          </a:fillRef>
          <a:effectRef idx="2">
            <a:schemeClr val="accent6"/>
          </a:effectRef>
          <a:fontRef idx="minor">
            <a:schemeClr val="lt1"/>
          </a:fontRef>
        </dgm:style>
      </dgm:prSet>
      <dgm:spPr>
        <a:solidFill>
          <a:schemeClr val="accent3"/>
        </a:solidFill>
      </dgm:spPr>
      <dgm:t>
        <a:bodyPr/>
        <a:lstStyle/>
        <a:p>
          <a:pPr algn="ctr" rtl="0"/>
          <a:r>
            <a:rPr lang="en-US" b="1" dirty="0" smtClean="0"/>
            <a:t>@{  </a:t>
          </a:r>
          <a:r>
            <a:rPr lang="en-US" b="1" dirty="0" err="1" smtClean="0"/>
            <a:t>AppState</a:t>
          </a:r>
          <a:r>
            <a:rPr lang="en-US" b="1" dirty="0" smtClean="0"/>
            <a:t>["</a:t>
          </a:r>
          <a:r>
            <a:rPr lang="en-US" b="1" dirty="0" err="1" smtClean="0"/>
            <a:t>customAppName</a:t>
          </a:r>
          <a:r>
            <a:rPr lang="en-US" b="1" dirty="0" smtClean="0"/>
            <a:t>"] = "Application Name"; }</a:t>
          </a:r>
          <a:endParaRPr lang="en-US" b="1" dirty="0"/>
        </a:p>
      </dgm:t>
    </dgm:pt>
    <dgm:pt modelId="{1D73B34D-1DC6-4D34-91D9-0CBC97512716}" type="parTrans" cxnId="{06472342-B3C7-45FF-BA3F-675AA052029C}">
      <dgm:prSet/>
      <dgm:spPr/>
      <dgm:t>
        <a:bodyPr/>
        <a:lstStyle/>
        <a:p>
          <a:endParaRPr lang="en-US"/>
        </a:p>
      </dgm:t>
    </dgm:pt>
    <dgm:pt modelId="{C3A91449-C0CE-47E6-A052-37A72178A1D1}" type="sibTrans" cxnId="{06472342-B3C7-45FF-BA3F-675AA052029C}">
      <dgm:prSet/>
      <dgm:spPr/>
      <dgm:t>
        <a:bodyPr/>
        <a:lstStyle/>
        <a:p>
          <a:endParaRPr lang="en-US"/>
        </a:p>
      </dgm:t>
    </dgm:pt>
    <dgm:pt modelId="{41DDA2A3-D464-41AB-A135-3A2005D3C450}" type="pres">
      <dgm:prSet presAssocID="{677F6CD8-5E9F-471B-B9ED-7A1531AF4869}" presName="linear" presStyleCnt="0">
        <dgm:presLayoutVars>
          <dgm:animLvl val="lvl"/>
          <dgm:resizeHandles val="exact"/>
        </dgm:presLayoutVars>
      </dgm:prSet>
      <dgm:spPr/>
      <dgm:t>
        <a:bodyPr/>
        <a:lstStyle/>
        <a:p>
          <a:endParaRPr lang="en-US"/>
        </a:p>
      </dgm:t>
    </dgm:pt>
    <dgm:pt modelId="{1C5F0325-012C-4FFF-B52A-0C0648BA985C}" type="pres">
      <dgm:prSet presAssocID="{3CF6EACC-DEC5-4494-88E8-E4E16E14E278}" presName="parentText" presStyleLbl="node1" presStyleIdx="0" presStyleCnt="1" custLinFactNeighborY="22508">
        <dgm:presLayoutVars>
          <dgm:chMax val="0"/>
          <dgm:bulletEnabled val="1"/>
        </dgm:presLayoutVars>
      </dgm:prSet>
      <dgm:spPr/>
      <dgm:t>
        <a:bodyPr/>
        <a:lstStyle/>
        <a:p>
          <a:endParaRPr lang="en-US"/>
        </a:p>
      </dgm:t>
    </dgm:pt>
  </dgm:ptLst>
  <dgm:cxnLst>
    <dgm:cxn modelId="{C45589E6-24FB-480B-BFBB-46C55CFB4279}" type="presOf" srcId="{3CF6EACC-DEC5-4494-88E8-E4E16E14E278}" destId="{1C5F0325-012C-4FFF-B52A-0C0648BA985C}" srcOrd="0" destOrd="0" presId="urn:microsoft.com/office/officeart/2005/8/layout/vList2"/>
    <dgm:cxn modelId="{06472342-B3C7-45FF-BA3F-675AA052029C}" srcId="{677F6CD8-5E9F-471B-B9ED-7A1531AF4869}" destId="{3CF6EACC-DEC5-4494-88E8-E4E16E14E278}" srcOrd="0" destOrd="0" parTransId="{1D73B34D-1DC6-4D34-91D9-0CBC97512716}" sibTransId="{C3A91449-C0CE-47E6-A052-37A72178A1D1}"/>
    <dgm:cxn modelId="{2CE4907F-3CE8-42AB-8C63-BBA9609657ED}" type="presOf" srcId="{677F6CD8-5E9F-471B-B9ED-7A1531AF4869}" destId="{41DDA2A3-D464-41AB-A135-3A2005D3C450}" srcOrd="0" destOrd="0" presId="urn:microsoft.com/office/officeart/2005/8/layout/vList2"/>
    <dgm:cxn modelId="{C4E87D57-EFD3-4521-A1B3-2BCF33BB43FD}" type="presParOf" srcId="{41DDA2A3-D464-41AB-A135-3A2005D3C450}" destId="{1C5F0325-012C-4FFF-B52A-0C0648BA985C}"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77F6CD8-5E9F-471B-B9ED-7A1531AF4869}" type="doc">
      <dgm:prSet loTypeId="urn:microsoft.com/office/officeart/2005/8/layout/vList2" loCatId="list" qsTypeId="urn:microsoft.com/office/officeart/2005/8/quickstyle/simple5" qsCatId="simple" csTypeId="urn:microsoft.com/office/officeart/2005/8/colors/accent3_4" csCatId="accent3" phldr="1"/>
      <dgm:spPr/>
      <dgm:t>
        <a:bodyPr/>
        <a:lstStyle/>
        <a:p>
          <a:endParaRPr lang="en-US"/>
        </a:p>
      </dgm:t>
    </dgm:pt>
    <dgm:pt modelId="{41DDA2A3-D464-41AB-A135-3A2005D3C450}" type="pres">
      <dgm:prSet presAssocID="{677F6CD8-5E9F-471B-B9ED-7A1531AF4869}" presName="linear" presStyleCnt="0">
        <dgm:presLayoutVars>
          <dgm:animLvl val="lvl"/>
          <dgm:resizeHandles val="exact"/>
        </dgm:presLayoutVars>
      </dgm:prSet>
      <dgm:spPr/>
      <dgm:t>
        <a:bodyPr/>
        <a:lstStyle/>
        <a:p>
          <a:endParaRPr lang="en-US"/>
        </a:p>
      </dgm:t>
    </dgm:pt>
  </dgm:ptLst>
  <dgm:cxnLst>
    <dgm:cxn modelId="{06A7AA22-C27A-4EC5-9215-9EC9791393D2}" type="presOf" srcId="{677F6CD8-5E9F-471B-B9ED-7A1531AF4869}" destId="{41DDA2A3-D464-41AB-A135-3A2005D3C450}" srcOrd="0"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7853030-184F-4DB5-AC82-BAC352D0869D}"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en-US"/>
        </a:p>
      </dgm:t>
    </dgm:pt>
    <dgm:pt modelId="{A326A083-46A1-4410-9D60-9E5E14B8DFA3}">
      <dgm:prSet phldrT="[Text]"/>
      <dgm:spPr/>
      <dgm:t>
        <a:bodyPr/>
        <a:lstStyle/>
        <a:p>
          <a:r>
            <a:rPr lang="en-US" dirty="0" smtClean="0">
              <a:latin typeface="Segoe UI Light" pitchFamily="34" charset="0"/>
            </a:rPr>
            <a:t>Plan</a:t>
          </a:r>
        </a:p>
      </dgm:t>
    </dgm:pt>
    <dgm:pt modelId="{0E66C6DD-43E5-4A5B-A258-6A3571496A88}" type="parTrans" cxnId="{2E3FE5B5-3FB3-421A-A5F2-9B6F2378DF6F}">
      <dgm:prSet/>
      <dgm:spPr/>
      <dgm:t>
        <a:bodyPr/>
        <a:lstStyle/>
        <a:p>
          <a:endParaRPr lang="en-US"/>
        </a:p>
      </dgm:t>
    </dgm:pt>
    <dgm:pt modelId="{DEF599C5-1861-490B-AEB3-A553702276E2}" type="sibTrans" cxnId="{2E3FE5B5-3FB3-421A-A5F2-9B6F2378DF6F}">
      <dgm:prSet/>
      <dgm:spPr/>
      <dgm:t>
        <a:bodyPr/>
        <a:lstStyle/>
        <a:p>
          <a:endParaRPr lang="en-US"/>
        </a:p>
      </dgm:t>
    </dgm:pt>
    <dgm:pt modelId="{D833CDB3-3F01-4E61-B8D3-5772304597E6}">
      <dgm:prSet phldrT="[Text]"/>
      <dgm:spPr/>
      <dgm:t>
        <a:bodyPr/>
        <a:lstStyle/>
        <a:p>
          <a:r>
            <a:rPr lang="en-US" dirty="0" smtClean="0">
              <a:latin typeface="Segoe UI Light" pitchFamily="34" charset="0"/>
            </a:rPr>
            <a:t>Build</a:t>
          </a:r>
          <a:endParaRPr lang="en-US" dirty="0">
            <a:latin typeface="Segoe UI Light" pitchFamily="34" charset="0"/>
          </a:endParaRPr>
        </a:p>
      </dgm:t>
    </dgm:pt>
    <dgm:pt modelId="{CFF328E4-0ACF-4FE8-B510-82F78B78F61E}" type="parTrans" cxnId="{9353AAE4-D3F3-44D4-8F0A-4C30CAF7491A}">
      <dgm:prSet/>
      <dgm:spPr/>
      <dgm:t>
        <a:bodyPr/>
        <a:lstStyle/>
        <a:p>
          <a:endParaRPr lang="en-US"/>
        </a:p>
      </dgm:t>
    </dgm:pt>
    <dgm:pt modelId="{85648F8D-E1C0-417F-897D-8F2005BD4A02}" type="sibTrans" cxnId="{9353AAE4-D3F3-44D4-8F0A-4C30CAF7491A}">
      <dgm:prSet/>
      <dgm:spPr/>
      <dgm:t>
        <a:bodyPr/>
        <a:lstStyle/>
        <a:p>
          <a:endParaRPr lang="en-US"/>
        </a:p>
      </dgm:t>
    </dgm:pt>
    <dgm:pt modelId="{41F32B30-AE3B-4335-A89E-A039956604BC}">
      <dgm:prSet phldrT="[Text]"/>
      <dgm:spPr/>
      <dgm:t>
        <a:bodyPr/>
        <a:lstStyle/>
        <a:p>
          <a:r>
            <a:rPr lang="en-US" dirty="0" smtClean="0">
              <a:latin typeface="Segoe UI Light" pitchFamily="34" charset="0"/>
            </a:rPr>
            <a:t>Test</a:t>
          </a:r>
          <a:endParaRPr lang="en-US" dirty="0">
            <a:latin typeface="Segoe UI Light" pitchFamily="34" charset="0"/>
          </a:endParaRPr>
        </a:p>
      </dgm:t>
    </dgm:pt>
    <dgm:pt modelId="{A6163368-D89D-4524-8789-2D157FF91D76}" type="parTrans" cxnId="{5FA9BEF5-7229-4922-BDCC-E37B4784F405}">
      <dgm:prSet/>
      <dgm:spPr/>
      <dgm:t>
        <a:bodyPr/>
        <a:lstStyle/>
        <a:p>
          <a:endParaRPr lang="en-US"/>
        </a:p>
      </dgm:t>
    </dgm:pt>
    <dgm:pt modelId="{FE29F632-42E1-43A2-8061-6611A0A65478}" type="sibTrans" cxnId="{5FA9BEF5-7229-4922-BDCC-E37B4784F405}">
      <dgm:prSet/>
      <dgm:spPr/>
      <dgm:t>
        <a:bodyPr/>
        <a:lstStyle/>
        <a:p>
          <a:endParaRPr lang="en-US"/>
        </a:p>
      </dgm:t>
    </dgm:pt>
    <dgm:pt modelId="{44167639-94C2-472E-AA42-9C813D169664}">
      <dgm:prSet phldrT="[Text]"/>
      <dgm:spPr/>
      <dgm:t>
        <a:bodyPr/>
        <a:lstStyle/>
        <a:p>
          <a:r>
            <a:rPr lang="en-US" dirty="0" smtClean="0">
              <a:latin typeface="Segoe UI Light" pitchFamily="34" charset="0"/>
            </a:rPr>
            <a:t>Deliver</a:t>
          </a:r>
          <a:endParaRPr lang="en-US" dirty="0">
            <a:latin typeface="Segoe UI Light" pitchFamily="34" charset="0"/>
          </a:endParaRPr>
        </a:p>
      </dgm:t>
    </dgm:pt>
    <dgm:pt modelId="{57FFFE1D-32A9-46E6-A6B2-63A65B5B0C71}" type="parTrans" cxnId="{FFE14A8A-21A8-410A-80DA-96C93E8DF48C}">
      <dgm:prSet/>
      <dgm:spPr/>
      <dgm:t>
        <a:bodyPr/>
        <a:lstStyle/>
        <a:p>
          <a:endParaRPr lang="en-US"/>
        </a:p>
      </dgm:t>
    </dgm:pt>
    <dgm:pt modelId="{D254A32C-86EC-4A9A-BCD8-FC5F47461F2F}" type="sibTrans" cxnId="{FFE14A8A-21A8-410A-80DA-96C93E8DF48C}">
      <dgm:prSet/>
      <dgm:spPr/>
      <dgm:t>
        <a:bodyPr/>
        <a:lstStyle/>
        <a:p>
          <a:endParaRPr lang="en-US"/>
        </a:p>
      </dgm:t>
    </dgm:pt>
    <dgm:pt modelId="{1D46D33D-BA08-4EB5-A7BB-0F966B8E6F5B}" type="pres">
      <dgm:prSet presAssocID="{A7853030-184F-4DB5-AC82-BAC352D0869D}" presName="matrix" presStyleCnt="0">
        <dgm:presLayoutVars>
          <dgm:chMax val="1"/>
          <dgm:dir/>
          <dgm:resizeHandles val="exact"/>
        </dgm:presLayoutVars>
      </dgm:prSet>
      <dgm:spPr/>
      <dgm:t>
        <a:bodyPr/>
        <a:lstStyle/>
        <a:p>
          <a:endParaRPr lang="en-US"/>
        </a:p>
      </dgm:t>
    </dgm:pt>
    <dgm:pt modelId="{71E393A7-C1FB-4412-BBBF-12BA25C4073E}" type="pres">
      <dgm:prSet presAssocID="{A7853030-184F-4DB5-AC82-BAC352D0869D}" presName="diamond" presStyleLbl="bgShp" presStyleIdx="0" presStyleCnt="1"/>
      <dgm:spPr>
        <a:solidFill>
          <a:srgbClr val="92D050"/>
        </a:solidFill>
      </dgm:spPr>
    </dgm:pt>
    <dgm:pt modelId="{1C098CEC-6E79-451F-8534-DAB7FF38D8A6}" type="pres">
      <dgm:prSet presAssocID="{A7853030-184F-4DB5-AC82-BAC352D0869D}" presName="quad1" presStyleLbl="node1" presStyleIdx="0" presStyleCnt="4">
        <dgm:presLayoutVars>
          <dgm:chMax val="0"/>
          <dgm:chPref val="0"/>
          <dgm:bulletEnabled val="1"/>
        </dgm:presLayoutVars>
      </dgm:prSet>
      <dgm:spPr/>
      <dgm:t>
        <a:bodyPr/>
        <a:lstStyle/>
        <a:p>
          <a:endParaRPr lang="en-US"/>
        </a:p>
      </dgm:t>
    </dgm:pt>
    <dgm:pt modelId="{ED0EB0F2-8414-4DEB-AD1A-BEE0B1D18696}" type="pres">
      <dgm:prSet presAssocID="{A7853030-184F-4DB5-AC82-BAC352D0869D}" presName="quad2" presStyleLbl="node1" presStyleIdx="1" presStyleCnt="4">
        <dgm:presLayoutVars>
          <dgm:chMax val="0"/>
          <dgm:chPref val="0"/>
          <dgm:bulletEnabled val="1"/>
        </dgm:presLayoutVars>
      </dgm:prSet>
      <dgm:spPr/>
      <dgm:t>
        <a:bodyPr/>
        <a:lstStyle/>
        <a:p>
          <a:endParaRPr lang="en-US"/>
        </a:p>
      </dgm:t>
    </dgm:pt>
    <dgm:pt modelId="{24C29C85-939D-4E57-95B7-8175C1909DD5}" type="pres">
      <dgm:prSet presAssocID="{A7853030-184F-4DB5-AC82-BAC352D0869D}" presName="quad3" presStyleLbl="node1" presStyleIdx="2" presStyleCnt="4">
        <dgm:presLayoutVars>
          <dgm:chMax val="0"/>
          <dgm:chPref val="0"/>
          <dgm:bulletEnabled val="1"/>
        </dgm:presLayoutVars>
      </dgm:prSet>
      <dgm:spPr/>
      <dgm:t>
        <a:bodyPr/>
        <a:lstStyle/>
        <a:p>
          <a:endParaRPr lang="en-US"/>
        </a:p>
      </dgm:t>
    </dgm:pt>
    <dgm:pt modelId="{C6CCE257-71C3-4175-BB98-49B3E80C8913}" type="pres">
      <dgm:prSet presAssocID="{A7853030-184F-4DB5-AC82-BAC352D0869D}" presName="quad4" presStyleLbl="node1" presStyleIdx="3" presStyleCnt="4">
        <dgm:presLayoutVars>
          <dgm:chMax val="0"/>
          <dgm:chPref val="0"/>
          <dgm:bulletEnabled val="1"/>
        </dgm:presLayoutVars>
      </dgm:prSet>
      <dgm:spPr/>
      <dgm:t>
        <a:bodyPr/>
        <a:lstStyle/>
        <a:p>
          <a:endParaRPr lang="en-US"/>
        </a:p>
      </dgm:t>
    </dgm:pt>
  </dgm:ptLst>
  <dgm:cxnLst>
    <dgm:cxn modelId="{FFE14A8A-21A8-410A-80DA-96C93E8DF48C}" srcId="{A7853030-184F-4DB5-AC82-BAC352D0869D}" destId="{44167639-94C2-472E-AA42-9C813D169664}" srcOrd="3" destOrd="0" parTransId="{57FFFE1D-32A9-46E6-A6B2-63A65B5B0C71}" sibTransId="{D254A32C-86EC-4A9A-BCD8-FC5F47461F2F}"/>
    <dgm:cxn modelId="{5FA9BEF5-7229-4922-BDCC-E37B4784F405}" srcId="{A7853030-184F-4DB5-AC82-BAC352D0869D}" destId="{41F32B30-AE3B-4335-A89E-A039956604BC}" srcOrd="2" destOrd="0" parTransId="{A6163368-D89D-4524-8789-2D157FF91D76}" sibTransId="{FE29F632-42E1-43A2-8061-6611A0A65478}"/>
    <dgm:cxn modelId="{358E250B-694E-4291-9916-A18CDFF25B30}" type="presOf" srcId="{44167639-94C2-472E-AA42-9C813D169664}" destId="{C6CCE257-71C3-4175-BB98-49B3E80C8913}" srcOrd="0" destOrd="0" presId="urn:microsoft.com/office/officeart/2005/8/layout/matrix3"/>
    <dgm:cxn modelId="{9353AAE4-D3F3-44D4-8F0A-4C30CAF7491A}" srcId="{A7853030-184F-4DB5-AC82-BAC352D0869D}" destId="{D833CDB3-3F01-4E61-B8D3-5772304597E6}" srcOrd="1" destOrd="0" parTransId="{CFF328E4-0ACF-4FE8-B510-82F78B78F61E}" sibTransId="{85648F8D-E1C0-417F-897D-8F2005BD4A02}"/>
    <dgm:cxn modelId="{F0D232C8-7500-44AB-A6E9-BA15B20B59B5}" type="presOf" srcId="{A7853030-184F-4DB5-AC82-BAC352D0869D}" destId="{1D46D33D-BA08-4EB5-A7BB-0F966B8E6F5B}" srcOrd="0" destOrd="0" presId="urn:microsoft.com/office/officeart/2005/8/layout/matrix3"/>
    <dgm:cxn modelId="{51FFFEED-1016-4DAA-879E-E37247E45B44}" type="presOf" srcId="{41F32B30-AE3B-4335-A89E-A039956604BC}" destId="{24C29C85-939D-4E57-95B7-8175C1909DD5}" srcOrd="0" destOrd="0" presId="urn:microsoft.com/office/officeart/2005/8/layout/matrix3"/>
    <dgm:cxn modelId="{2E3FE5B5-3FB3-421A-A5F2-9B6F2378DF6F}" srcId="{A7853030-184F-4DB5-AC82-BAC352D0869D}" destId="{A326A083-46A1-4410-9D60-9E5E14B8DFA3}" srcOrd="0" destOrd="0" parTransId="{0E66C6DD-43E5-4A5B-A258-6A3571496A88}" sibTransId="{DEF599C5-1861-490B-AEB3-A553702276E2}"/>
    <dgm:cxn modelId="{7BBE920F-31AC-4CBB-9B7D-D9F610200A72}" type="presOf" srcId="{A326A083-46A1-4410-9D60-9E5E14B8DFA3}" destId="{1C098CEC-6E79-451F-8534-DAB7FF38D8A6}" srcOrd="0" destOrd="0" presId="urn:microsoft.com/office/officeart/2005/8/layout/matrix3"/>
    <dgm:cxn modelId="{A516FA43-705D-4F07-8134-FC01CAB7AB39}" type="presOf" srcId="{D833CDB3-3F01-4E61-B8D3-5772304597E6}" destId="{ED0EB0F2-8414-4DEB-AD1A-BEE0B1D18696}" srcOrd="0" destOrd="0" presId="urn:microsoft.com/office/officeart/2005/8/layout/matrix3"/>
    <dgm:cxn modelId="{D42521FC-20E5-42FF-AF87-A127F401084C}" type="presParOf" srcId="{1D46D33D-BA08-4EB5-A7BB-0F966B8E6F5B}" destId="{71E393A7-C1FB-4412-BBBF-12BA25C4073E}" srcOrd="0" destOrd="0" presId="urn:microsoft.com/office/officeart/2005/8/layout/matrix3"/>
    <dgm:cxn modelId="{438499F6-F973-4B1E-88F0-6713B0BF6683}" type="presParOf" srcId="{1D46D33D-BA08-4EB5-A7BB-0F966B8E6F5B}" destId="{1C098CEC-6E79-451F-8534-DAB7FF38D8A6}" srcOrd="1" destOrd="0" presId="urn:microsoft.com/office/officeart/2005/8/layout/matrix3"/>
    <dgm:cxn modelId="{26265720-FD21-4D15-991B-FB5C760A05B1}" type="presParOf" srcId="{1D46D33D-BA08-4EB5-A7BB-0F966B8E6F5B}" destId="{ED0EB0F2-8414-4DEB-AD1A-BEE0B1D18696}" srcOrd="2" destOrd="0" presId="urn:microsoft.com/office/officeart/2005/8/layout/matrix3"/>
    <dgm:cxn modelId="{8321D44A-C4C0-41EB-A393-25B81B83A10F}" type="presParOf" srcId="{1D46D33D-BA08-4EB5-A7BB-0F966B8E6F5B}" destId="{24C29C85-939D-4E57-95B7-8175C1909DD5}" srcOrd="3" destOrd="0" presId="urn:microsoft.com/office/officeart/2005/8/layout/matrix3"/>
    <dgm:cxn modelId="{BD68791F-8590-44F1-81A0-E23D56C39CC0}" type="presParOf" srcId="{1D46D33D-BA08-4EB5-A7BB-0F966B8E6F5B}" destId="{C6CCE257-71C3-4175-BB98-49B3E80C8913}" srcOrd="4" destOrd="0" presId="urn:microsoft.com/office/officeart/2005/8/layout/matrix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FA0DD59-F491-4E39-BAB7-E9D2D4DDDB65}">
      <dsp:nvSpPr>
        <dsp:cNvPr id="0" name=""/>
        <dsp:cNvSpPr/>
      </dsp:nvSpPr>
      <dsp:spPr>
        <a:xfrm>
          <a:off x="3228328" y="144016"/>
          <a:ext cx="1856304" cy="1753745"/>
        </a:xfrm>
        <a:prstGeom prst="ellipse">
          <a:avLst/>
        </a:prstGeom>
        <a:solidFill>
          <a:schemeClr val="accent3"/>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4"/>
        </a:lnRef>
        <a:fillRef idx="3">
          <a:schemeClr val="accent4"/>
        </a:fillRef>
        <a:effectRef idx="3">
          <a:schemeClr val="accent4"/>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smtClean="0"/>
            <a:t>Open Source Apps</a:t>
          </a:r>
          <a:endParaRPr lang="en-US" sz="2200" kern="1200" dirty="0"/>
        </a:p>
      </dsp:txBody>
      <dsp:txXfrm>
        <a:off x="3228328" y="144016"/>
        <a:ext cx="1856304" cy="1753745"/>
      </dsp:txXfrm>
    </dsp:sp>
    <dsp:sp modelId="{C87DF0F8-082A-4AEC-A479-305849FE5534}">
      <dsp:nvSpPr>
        <dsp:cNvPr id="0" name=""/>
        <dsp:cNvSpPr/>
      </dsp:nvSpPr>
      <dsp:spPr>
        <a:xfrm rot="3600000">
          <a:off x="4574958" y="1943529"/>
          <a:ext cx="611695" cy="66385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endParaRPr lang="en-US" sz="2800" kern="1200"/>
        </a:p>
      </dsp:txBody>
      <dsp:txXfrm rot="3600000">
        <a:off x="4574958" y="1943529"/>
        <a:ext cx="611695" cy="663858"/>
      </dsp:txXfrm>
    </dsp:sp>
    <dsp:sp modelId="{FD928285-8BB5-4D75-9EB0-9652E4AC5159}">
      <dsp:nvSpPr>
        <dsp:cNvPr id="0" name=""/>
        <dsp:cNvSpPr/>
      </dsp:nvSpPr>
      <dsp:spPr>
        <a:xfrm>
          <a:off x="4732168" y="2665602"/>
          <a:ext cx="1800265" cy="1822964"/>
        </a:xfrm>
        <a:prstGeom prst="ellipse">
          <a:avLst/>
        </a:prstGeom>
        <a:solidFill>
          <a:schemeClr val="accent3"/>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4"/>
        </a:lnRef>
        <a:fillRef idx="3">
          <a:schemeClr val="accent4"/>
        </a:fillRef>
        <a:effectRef idx="3">
          <a:schemeClr val="accent4"/>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smtClean="0"/>
            <a:t>Simple Websites</a:t>
          </a:r>
          <a:endParaRPr lang="en-US" sz="2200" kern="1200" dirty="0"/>
        </a:p>
      </dsp:txBody>
      <dsp:txXfrm>
        <a:off x="4732168" y="2665602"/>
        <a:ext cx="1800265" cy="1822964"/>
      </dsp:txXfrm>
    </dsp:sp>
    <dsp:sp modelId="{C4F516F3-4A20-44BB-8DCA-C14C966385DD}">
      <dsp:nvSpPr>
        <dsp:cNvPr id="0" name=""/>
        <dsp:cNvSpPr/>
      </dsp:nvSpPr>
      <dsp:spPr>
        <a:xfrm rot="10800000">
          <a:off x="3926244" y="3245155"/>
          <a:ext cx="569519" cy="66385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endParaRPr lang="en-US" sz="2800" kern="1200"/>
        </a:p>
      </dsp:txBody>
      <dsp:txXfrm rot="10800000">
        <a:off x="3926244" y="3245155"/>
        <a:ext cx="569519" cy="663858"/>
      </dsp:txXfrm>
    </dsp:sp>
    <dsp:sp modelId="{616886F1-D022-47CB-8383-A3E76A9E767B}">
      <dsp:nvSpPr>
        <dsp:cNvPr id="0" name=""/>
        <dsp:cNvSpPr/>
      </dsp:nvSpPr>
      <dsp:spPr>
        <a:xfrm>
          <a:off x="1703716" y="2666999"/>
          <a:ext cx="1953886" cy="1820171"/>
        </a:xfrm>
        <a:prstGeom prst="ellipse">
          <a:avLst/>
        </a:prstGeom>
        <a:solidFill>
          <a:schemeClr val="accent3"/>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4"/>
        </a:lnRef>
        <a:fillRef idx="3">
          <a:schemeClr val="accent4"/>
        </a:fillRef>
        <a:effectRef idx="3">
          <a:schemeClr val="accent4"/>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smtClean="0"/>
            <a:t>New to Web Apps</a:t>
          </a:r>
          <a:endParaRPr lang="en-US" sz="2200" kern="1200" dirty="0"/>
        </a:p>
      </dsp:txBody>
      <dsp:txXfrm>
        <a:off x="1703716" y="2666999"/>
        <a:ext cx="1953886" cy="1820171"/>
      </dsp:txXfrm>
    </dsp:sp>
    <dsp:sp modelId="{2A5B1E91-5741-40EC-91DD-48A5C54A987D}">
      <dsp:nvSpPr>
        <dsp:cNvPr id="0" name=""/>
        <dsp:cNvSpPr/>
      </dsp:nvSpPr>
      <dsp:spPr>
        <a:xfrm rot="18000000">
          <a:off x="3117825" y="1965977"/>
          <a:ext cx="602737" cy="66385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endParaRPr lang="en-US" sz="2800" kern="1200"/>
        </a:p>
      </dsp:txBody>
      <dsp:txXfrm rot="18000000">
        <a:off x="3117825" y="1965977"/>
        <a:ext cx="602737" cy="66385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456B28-A473-488B-803E-3690E604CB7D}" type="datetimeFigureOut">
              <a:rPr lang="en-US" smtClean="0"/>
              <a:pPr/>
              <a:t>6/1/2011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223C4D-2EBD-4847-9F64-EAD653FBCD2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WebMatrix</a:t>
            </a:r>
            <a:r>
              <a:rPr lang="en-US" dirty="0" smtClean="0"/>
              <a:t> is a</a:t>
            </a:r>
            <a:r>
              <a:rPr lang="en-US" baseline="0" dirty="0" smtClean="0"/>
              <a:t> free tool by Microsoft that makes it really easy to create, configure and publish your web sites and web applications whether ASP.NET or PHP apps.  It’s built on Microsoft’s in depth knowledge of web platforms, tools and frameworks and packaged in a more approachable and straightforward way. As we go through the session you should keep these three main focus areas in your mind; create, customize and publish – we’ll be touching on them as we cover the different areas of </a:t>
            </a:r>
            <a:r>
              <a:rPr lang="en-US" baseline="0" dirty="0" err="1" smtClean="0"/>
              <a:t>WebMatrix</a:t>
            </a:r>
            <a:r>
              <a:rPr lang="en-US" baseline="0" dirty="0" smtClean="0"/>
              <a:t>.</a:t>
            </a:r>
          </a:p>
        </p:txBody>
      </p:sp>
      <p:sp>
        <p:nvSpPr>
          <p:cNvPr id="4" name="Slide Number Placeholder 3"/>
          <p:cNvSpPr>
            <a:spLocks noGrp="1"/>
          </p:cNvSpPr>
          <p:nvPr>
            <p:ph type="sldNum" sz="quarter" idx="10"/>
          </p:nvPr>
        </p:nvSpPr>
        <p:spPr/>
        <p:txBody>
          <a:bodyPr/>
          <a:lstStyle/>
          <a:p>
            <a:fld id="{CB38B4D6-40E9-41A1-B69D-0F301A414721}" type="slidenum">
              <a:rPr lang="en-US" smtClean="0"/>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Tx/>
              <a:buChar char="-"/>
            </a:pPr>
            <a:endParaRPr lang="en-US" dirty="0"/>
          </a:p>
        </p:txBody>
      </p:sp>
      <p:sp>
        <p:nvSpPr>
          <p:cNvPr id="4" name="Slide Number Placeholder 3"/>
          <p:cNvSpPr>
            <a:spLocks noGrp="1"/>
          </p:cNvSpPr>
          <p:nvPr>
            <p:ph type="sldNum" sz="quarter" idx="10"/>
          </p:nvPr>
        </p:nvSpPr>
        <p:spPr/>
        <p:txBody>
          <a:bodyPr/>
          <a:lstStyle/>
          <a:p>
            <a:fld id="{CB38B4D6-40E9-41A1-B69D-0F301A414721}"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transition from code to markup is one of the most elegant things about Razor but there a few rules that are worth knowing about.  </a:t>
            </a:r>
          </a:p>
          <a:p>
            <a:endParaRPr lang="es-AR" baseline="0" dirty="0" smtClean="0"/>
          </a:p>
          <a:p>
            <a:r>
              <a:rPr lang="en-US" b="1" u="sng" baseline="0" noProof="0" dirty="0" smtClean="0"/>
              <a:t>Option</a:t>
            </a:r>
            <a:r>
              <a:rPr lang="es-AR" b="1" u="sng" baseline="0" dirty="0" smtClean="0"/>
              <a:t> 1:</a:t>
            </a:r>
            <a:endParaRPr lang="en-US" b="1" u="sng" baseline="0" dirty="0" smtClean="0"/>
          </a:p>
          <a:p>
            <a:pPr marL="0" indent="0">
              <a:buNone/>
            </a:pPr>
            <a:r>
              <a:rPr lang="en-US" baseline="0" dirty="0" smtClean="0"/>
              <a:t>Code is the primary citizen in a code block, not HTML.  This means the parser will always expect code unless it finds valid opening (and closing) tags. </a:t>
            </a:r>
            <a:r>
              <a:rPr lang="en-US" i="0" baseline="0" dirty="0" smtClean="0"/>
              <a:t>In the first option block you see that after the @{ a name variable is defined. No additional tag is necessary. </a:t>
            </a:r>
          </a:p>
          <a:p>
            <a:pPr marL="0" indent="0">
              <a:buNone/>
            </a:pPr>
            <a:r>
              <a:rPr lang="en-US" i="0" baseline="0" dirty="0" smtClean="0"/>
              <a:t>A &lt;div&gt; section tells Razor that what follows should be taken as literal. Then the @name indicates a variable that needs to be replaced with its value.</a:t>
            </a:r>
          </a:p>
          <a:p>
            <a:pPr marL="0" indent="0">
              <a:buNone/>
            </a:pPr>
            <a:endParaRPr lang="es-AR" baseline="0" dirty="0" smtClean="0"/>
          </a:p>
          <a:p>
            <a:pPr marL="0" indent="0">
              <a:buNone/>
            </a:pPr>
            <a:r>
              <a:rPr lang="en-US" b="1" u="sng" baseline="0" noProof="0" dirty="0" smtClean="0"/>
              <a:t>Option 2:</a:t>
            </a:r>
          </a:p>
          <a:p>
            <a:pPr marL="0" indent="0">
              <a:buNone/>
            </a:pPr>
            <a:r>
              <a:rPr lang="en-US" baseline="0" dirty="0" smtClean="0"/>
              <a:t>Similarly, to explicitly call out text in a code block as HTML, wrap it in a &lt;text&gt; tag</a:t>
            </a:r>
          </a:p>
          <a:p>
            <a:pPr marL="0" indent="0">
              <a:buNone/>
            </a:pPr>
            <a:endParaRPr lang="es-AR"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u="sng" baseline="0" noProof="0" dirty="0" smtClean="0"/>
              <a:t>Option 3:</a:t>
            </a:r>
          </a:p>
          <a:p>
            <a:pPr marL="0" indent="0">
              <a:buNone/>
            </a:pPr>
            <a:r>
              <a:rPr lang="en-US" baseline="0" dirty="0" smtClean="0"/>
              <a:t>Single line of output within markup can be denoted by @:</a:t>
            </a:r>
          </a:p>
          <a:p>
            <a:pPr marL="0" marR="0" indent="0" algn="l" defTabSz="914400" rtl="0" eaLnBrk="1" fontAlgn="auto" latinLnBrk="0" hangingPunct="1">
              <a:lnSpc>
                <a:spcPct val="100000"/>
              </a:lnSpc>
              <a:spcBef>
                <a:spcPts val="0"/>
              </a:spcBef>
              <a:spcAft>
                <a:spcPts val="0"/>
              </a:spcAft>
              <a:buClrTx/>
              <a:buSzTx/>
              <a:buFontTx/>
              <a:buNone/>
              <a:tabLst/>
              <a:defRPr/>
            </a:pPr>
            <a:r>
              <a:rPr lang="en-US" i="0" baseline="0" noProof="0" dirty="0" smtClean="0"/>
              <a:t>This option is useful when you don’t want to render an </a:t>
            </a:r>
            <a:r>
              <a:rPr lang="en-US" i="0" dirty="0" smtClean="0"/>
              <a:t>HTML element as part of the output. </a:t>
            </a:r>
            <a:endParaRPr lang="en-US" i="0" baseline="0" dirty="0" smtClean="0"/>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Extra Knowledge (Advanced):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a:t>
            </a:r>
            <a:r>
              <a:rPr lang="en-US" baseline="0" dirty="0" smtClean="0"/>
              <a:t> Parser that understands Razor is itself a standalone assembly (</a:t>
            </a:r>
            <a:r>
              <a:rPr lang="en-US" dirty="0" err="1" smtClean="0"/>
              <a:t>System.Web.Razor.dll</a:t>
            </a:r>
            <a:r>
              <a:rPr lang="en-US" dirty="0" smtClean="0"/>
              <a:t>)</a:t>
            </a:r>
            <a:r>
              <a:rPr lang="en-US" baseline="0" dirty="0" smtClean="0"/>
              <a:t> which has no dependencies on ASP.NET which means you can use it to parse CSHTML/VBHTML files and produce C#/VB code in any .NET application.  </a:t>
            </a:r>
            <a:endParaRPr lang="en-US" dirty="0" smtClean="0"/>
          </a:p>
        </p:txBody>
      </p:sp>
      <p:sp>
        <p:nvSpPr>
          <p:cNvPr id="4" name="Slide Number Placeholder 3"/>
          <p:cNvSpPr>
            <a:spLocks noGrp="1"/>
          </p:cNvSpPr>
          <p:nvPr>
            <p:ph type="sldNum" sz="quarter" idx="10"/>
          </p:nvPr>
        </p:nvSpPr>
        <p:spPr/>
        <p:txBody>
          <a:bodyPr/>
          <a:lstStyle/>
          <a:p>
            <a:fld id="{CB38B4D6-40E9-41A1-B69D-0F301A414721}" type="slidenum">
              <a:rPr lang="en-US" smtClean="0"/>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Tx/>
              <a:buChar char="-"/>
            </a:pPr>
            <a:endParaRPr lang="en-US" dirty="0"/>
          </a:p>
        </p:txBody>
      </p:sp>
      <p:sp>
        <p:nvSpPr>
          <p:cNvPr id="4" name="Slide Number Placeholder 3"/>
          <p:cNvSpPr>
            <a:spLocks noGrp="1"/>
          </p:cNvSpPr>
          <p:nvPr>
            <p:ph type="sldNum" sz="quarter" idx="10"/>
          </p:nvPr>
        </p:nvSpPr>
        <p:spPr/>
        <p:txBody>
          <a:bodyPr/>
          <a:lstStyle/>
          <a:p>
            <a:fld id="{CB38B4D6-40E9-41A1-B69D-0F301A414721}" type="slidenum">
              <a:rPr lang="en-US" smtClean="0"/>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Tx/>
              <a:buChar char="-"/>
            </a:pPr>
            <a:endParaRPr lang="en-US" dirty="0"/>
          </a:p>
        </p:txBody>
      </p:sp>
      <p:sp>
        <p:nvSpPr>
          <p:cNvPr id="4" name="Slide Number Placeholder 3"/>
          <p:cNvSpPr>
            <a:spLocks noGrp="1"/>
          </p:cNvSpPr>
          <p:nvPr>
            <p:ph type="sldNum" sz="quarter" idx="10"/>
          </p:nvPr>
        </p:nvSpPr>
        <p:spPr/>
        <p:txBody>
          <a:bodyPr/>
          <a:lstStyle/>
          <a:p>
            <a:fld id="{CB38B4D6-40E9-41A1-B69D-0F301A414721}" type="slidenum">
              <a:rPr lang="en-US" smtClean="0"/>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Tx/>
              <a:buChar char="-"/>
            </a:pPr>
            <a:endParaRPr lang="en-US" dirty="0"/>
          </a:p>
        </p:txBody>
      </p:sp>
      <p:sp>
        <p:nvSpPr>
          <p:cNvPr id="4" name="Slide Number Placeholder 3"/>
          <p:cNvSpPr>
            <a:spLocks noGrp="1"/>
          </p:cNvSpPr>
          <p:nvPr>
            <p:ph type="sldNum" sz="quarter" idx="10"/>
          </p:nvPr>
        </p:nvSpPr>
        <p:spPr/>
        <p:txBody>
          <a:bodyPr/>
          <a:lstStyle/>
          <a:p>
            <a:fld id="{CB38B4D6-40E9-41A1-B69D-0F301A414721}" type="slidenum">
              <a:rPr lang="en-US" smtClean="0"/>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Tx/>
              <a:buChar char="-"/>
            </a:pPr>
            <a:endParaRPr lang="en-US" dirty="0"/>
          </a:p>
        </p:txBody>
      </p:sp>
      <p:sp>
        <p:nvSpPr>
          <p:cNvPr id="4" name="Slide Number Placeholder 3"/>
          <p:cNvSpPr>
            <a:spLocks noGrp="1"/>
          </p:cNvSpPr>
          <p:nvPr>
            <p:ph type="sldNum" sz="quarter" idx="10"/>
          </p:nvPr>
        </p:nvSpPr>
        <p:spPr/>
        <p:txBody>
          <a:bodyPr/>
          <a:lstStyle/>
          <a:p>
            <a:fld id="{CB38B4D6-40E9-41A1-B69D-0F301A414721}" type="slidenum">
              <a:rPr lang="en-US" smtClean="0"/>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Tx/>
              <a:buChar char="-"/>
            </a:pPr>
            <a:endParaRPr lang="en-US" dirty="0"/>
          </a:p>
        </p:txBody>
      </p:sp>
      <p:sp>
        <p:nvSpPr>
          <p:cNvPr id="4" name="Slide Number Placeholder 3"/>
          <p:cNvSpPr>
            <a:spLocks noGrp="1"/>
          </p:cNvSpPr>
          <p:nvPr>
            <p:ph type="sldNum" sz="quarter" idx="10"/>
          </p:nvPr>
        </p:nvSpPr>
        <p:spPr/>
        <p:txBody>
          <a:bodyPr/>
          <a:lstStyle/>
          <a:p>
            <a:fld id="{CB38B4D6-40E9-41A1-B69D-0F301A414721}" type="slidenum">
              <a:rPr lang="en-US" smtClean="0"/>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Tx/>
              <a:buChar char="-"/>
            </a:pPr>
            <a:endParaRPr lang="en-US" dirty="0"/>
          </a:p>
        </p:txBody>
      </p:sp>
      <p:sp>
        <p:nvSpPr>
          <p:cNvPr id="4" name="Slide Number Placeholder 3"/>
          <p:cNvSpPr>
            <a:spLocks noGrp="1"/>
          </p:cNvSpPr>
          <p:nvPr>
            <p:ph type="sldNum" sz="quarter" idx="10"/>
          </p:nvPr>
        </p:nvSpPr>
        <p:spPr/>
        <p:txBody>
          <a:bodyPr/>
          <a:lstStyle/>
          <a:p>
            <a:fld id="{CB38B4D6-40E9-41A1-B69D-0F301A414721}" type="slidenum">
              <a:rPr lang="en-US" smtClean="0"/>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Tx/>
              <a:buChar char="-"/>
            </a:pPr>
            <a:endParaRPr lang="en-US" dirty="0"/>
          </a:p>
        </p:txBody>
      </p:sp>
      <p:sp>
        <p:nvSpPr>
          <p:cNvPr id="4" name="Slide Number Placeholder 3"/>
          <p:cNvSpPr>
            <a:spLocks noGrp="1"/>
          </p:cNvSpPr>
          <p:nvPr>
            <p:ph type="sldNum" sz="quarter" idx="10"/>
          </p:nvPr>
        </p:nvSpPr>
        <p:spPr/>
        <p:txBody>
          <a:bodyPr/>
          <a:lstStyle/>
          <a:p>
            <a:fld id="{CB38B4D6-40E9-41A1-B69D-0F301A414721}" type="slidenum">
              <a:rPr lang="en-US" smtClean="0"/>
              <a:pPr/>
              <a:t>20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Tx/>
              <a:buChar char="-"/>
            </a:pPr>
            <a:r>
              <a:rPr lang="en-US" baseline="0" dirty="0" smtClean="0"/>
              <a:t> Demo on </a:t>
            </a:r>
            <a:r>
              <a:rPr lang="en-US" baseline="0" dirty="0" err="1" smtClean="0"/>
              <a:t>WebMatrix</a:t>
            </a:r>
            <a:endParaRPr lang="en-US" dirty="0"/>
          </a:p>
        </p:txBody>
      </p:sp>
      <p:sp>
        <p:nvSpPr>
          <p:cNvPr id="4" name="Slide Number Placeholder 3"/>
          <p:cNvSpPr>
            <a:spLocks noGrp="1"/>
          </p:cNvSpPr>
          <p:nvPr>
            <p:ph type="sldNum" sz="quarter" idx="10"/>
          </p:nvPr>
        </p:nvSpPr>
        <p:spPr/>
        <p:txBody>
          <a:bodyPr/>
          <a:lstStyle/>
          <a:p>
            <a:fld id="{CB38B4D6-40E9-41A1-B69D-0F301A414721}" type="slidenum">
              <a:rPr lang="en-US" smtClean="0"/>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err="1" smtClean="0"/>
              <a:t>WebMatrix</a:t>
            </a:r>
            <a:r>
              <a:rPr lang="en-US" baseline="0" dirty="0" smtClean="0"/>
              <a:t> comes with everything you need to get started building websites and web applications:</a:t>
            </a:r>
          </a:p>
          <a:p>
            <a:endParaRPr lang="es-AR" baseline="0" dirty="0" smtClean="0"/>
          </a:p>
          <a:p>
            <a:pPr marL="171450" indent="-171450">
              <a:buFont typeface="Arial" pitchFamily="34" charset="0"/>
              <a:buChar char="•"/>
            </a:pPr>
            <a:r>
              <a:rPr lang="en-US" i="0" baseline="0" noProof="0" dirty="0" smtClean="0"/>
              <a:t>A complete and integrated development environment, with a small download and a simple install.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i="0" baseline="0" noProof="0" dirty="0" smtClean="0"/>
              <a:t>You get a database engine (SQL Server Compact Edition) to handle your data. Can be easily migrated to SQL Server Express or Full Edition. In addition, </a:t>
            </a:r>
            <a:r>
              <a:rPr lang="en-US" i="0" baseline="0" noProof="0" dirty="0" err="1" smtClean="0"/>
              <a:t>WebMatrix</a:t>
            </a:r>
            <a:r>
              <a:rPr lang="en-US" i="0" baseline="0" noProof="0" dirty="0" smtClean="0"/>
              <a:t> allows you to connect to </a:t>
            </a:r>
            <a:r>
              <a:rPr lang="en-US" i="0" baseline="0" noProof="0" dirty="0" err="1" smtClean="0"/>
              <a:t>MySQL</a:t>
            </a:r>
            <a:r>
              <a:rPr lang="en-US" i="0" baseline="0" noProof="0" dirty="0" smtClean="0"/>
              <a:t> by using a connector. </a:t>
            </a:r>
            <a:endParaRPr lang="es-AR" i="0" baseline="0" dirty="0" smtClean="0"/>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i="0" baseline="0" noProof="0" dirty="0" err="1" smtClean="0"/>
              <a:t>WebMatrix</a:t>
            </a:r>
            <a:r>
              <a:rPr lang="en-US" i="0" baseline="0" noProof="0" dirty="0" smtClean="0"/>
              <a:t> supports a Web Server (IIS Express) to serve all your web pages. This web server is compatible with the professional versions of IIS as well</a:t>
            </a:r>
            <a:r>
              <a:rPr lang="es-AR" i="0" baseline="0" dirty="0" smtClean="0"/>
              <a:t>. </a:t>
            </a:r>
          </a:p>
          <a:p>
            <a:endParaRPr lang="en-US" i="1" baseline="0" dirty="0" smtClean="0"/>
          </a:p>
          <a:p>
            <a:r>
              <a:rPr lang="en-US" b="0" i="0" baseline="0" dirty="0" err="1" smtClean="0"/>
              <a:t>WebMatrix</a:t>
            </a:r>
            <a:r>
              <a:rPr lang="en-US" b="0" i="0" baseline="0" dirty="0" smtClean="0"/>
              <a:t> also comes with a new, </a:t>
            </a:r>
            <a:r>
              <a:rPr lang="en-US" i="0" noProof="0" dirty="0" smtClean="0">
                <a:gradFill>
                  <a:gsLst>
                    <a:gs pos="0">
                      <a:schemeClr val="tx1"/>
                    </a:gs>
                    <a:gs pos="100000">
                      <a:schemeClr val="tx1"/>
                    </a:gs>
                  </a:gsLst>
                  <a:lin ang="5400000" scaled="0"/>
                </a:gradFill>
              </a:rPr>
              <a:t>simple programming framework that allows for rapid development of web sites and web applications. It supports Razor</a:t>
            </a:r>
            <a:r>
              <a:rPr lang="en-US" i="0" dirty="0" smtClean="0">
                <a:gradFill>
                  <a:gsLst>
                    <a:gs pos="0">
                      <a:schemeClr val="tx1"/>
                    </a:gs>
                    <a:gs pos="100000">
                      <a:schemeClr val="tx1"/>
                    </a:gs>
                  </a:gsLst>
                  <a:lin ang="5400000" scaled="0"/>
                </a:gradFill>
              </a:rPr>
              <a:t>, the latest and simplified</a:t>
            </a:r>
            <a:r>
              <a:rPr lang="en-US" i="0" baseline="0" dirty="0" smtClean="0">
                <a:gradFill>
                  <a:gsLst>
                    <a:gs pos="0">
                      <a:schemeClr val="tx1"/>
                    </a:gs>
                    <a:gs pos="100000">
                      <a:schemeClr val="tx1"/>
                    </a:gs>
                  </a:gsLst>
                  <a:lin ang="5400000" scaled="0"/>
                </a:gradFill>
              </a:rPr>
              <a:t> </a:t>
            </a:r>
            <a:r>
              <a:rPr lang="en-US" i="0" dirty="0" smtClean="0">
                <a:gradFill>
                  <a:gsLst>
                    <a:gs pos="0">
                      <a:schemeClr val="tx1"/>
                    </a:gs>
                    <a:gs pos="100000">
                      <a:schemeClr val="tx1"/>
                    </a:gs>
                  </a:gsLst>
                  <a:lin ang="5400000" scaled="0"/>
                </a:gradFill>
              </a:rPr>
              <a:t>way to code web sites</a:t>
            </a:r>
            <a:r>
              <a:rPr lang="en-US" i="0" baseline="0" dirty="0" smtClean="0">
                <a:gradFill>
                  <a:gsLst>
                    <a:gs pos="0">
                      <a:schemeClr val="tx1"/>
                    </a:gs>
                    <a:gs pos="100000">
                      <a:schemeClr val="tx1"/>
                    </a:gs>
                  </a:gsLst>
                  <a:lin ang="5400000" scaled="0"/>
                </a:gradFill>
              </a:rPr>
              <a:t>. </a:t>
            </a:r>
          </a:p>
          <a:p>
            <a:endParaRPr lang="en-US" i="0" baseline="0" dirty="0" smtClean="0">
              <a:gradFill>
                <a:gsLst>
                  <a:gs pos="0">
                    <a:schemeClr val="tx1"/>
                  </a:gs>
                  <a:gs pos="100000">
                    <a:schemeClr val="tx1"/>
                  </a:gs>
                </a:gsLst>
                <a:lin ang="5400000" scaled="0"/>
              </a:gradFill>
            </a:endParaRPr>
          </a:p>
          <a:p>
            <a:r>
              <a:rPr lang="en-US" i="0" baseline="0" dirty="0" smtClean="0">
                <a:gradFill>
                  <a:gsLst>
                    <a:gs pos="0">
                      <a:schemeClr val="tx1"/>
                    </a:gs>
                    <a:gs pos="100000">
                      <a:schemeClr val="tx1"/>
                    </a:gs>
                  </a:gsLst>
                  <a:lin ang="5400000" scaled="0"/>
                </a:gradFill>
              </a:rPr>
              <a:t>In addition to developing with Razor, you can also develop PHP web apps easily!</a:t>
            </a:r>
            <a:endParaRPr lang="en-US" dirty="0"/>
          </a:p>
        </p:txBody>
      </p:sp>
      <p:sp>
        <p:nvSpPr>
          <p:cNvPr id="4" name="Slide Number Placeholder 3"/>
          <p:cNvSpPr>
            <a:spLocks noGrp="1"/>
          </p:cNvSpPr>
          <p:nvPr>
            <p:ph type="sldNum" sz="quarter" idx="10"/>
          </p:nvPr>
        </p:nvSpPr>
        <p:spPr/>
        <p:txBody>
          <a:bodyPr/>
          <a:lstStyle/>
          <a:p>
            <a:fld id="{CB38B4D6-40E9-41A1-B69D-0F301A414721}" type="slidenum">
              <a:rPr lang="en-US" smtClean="0"/>
              <a:pPr/>
              <a:t>4</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u="none" dirty="0" smtClean="0"/>
              <a:t>The database</a:t>
            </a:r>
            <a:r>
              <a:rPr lang="en-US" u="none" baseline="0" dirty="0" smtClean="0"/>
              <a:t> that comes with </a:t>
            </a:r>
            <a:r>
              <a:rPr lang="en-US" u="none" baseline="0" dirty="0" err="1" smtClean="0"/>
              <a:t>WebMatrix</a:t>
            </a:r>
            <a:r>
              <a:rPr lang="en-US" u="none" baseline="0" dirty="0" smtClean="0"/>
              <a:t> is SQL Compact Edition, or SQL CE for short.</a:t>
            </a:r>
          </a:p>
          <a:p>
            <a:r>
              <a:rPr lang="en-US" u="none" baseline="0" dirty="0" smtClean="0"/>
              <a:t>It’s free, lightweight and doesn’t require a separate server to run – which makes it much easier to get setup and running than traditional versions of SQL Server like SQL Server Express.</a:t>
            </a:r>
          </a:p>
          <a:p>
            <a:endParaRPr lang="en-US" b="0" i="0" u="none"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i="0" u="none" baseline="0" noProof="0" dirty="0" smtClean="0"/>
              <a:t>SQL Compact Edition includes tools to manage your tables and data and because it’s file-based, you simply need to copy the database files to transport your database to another machine.  This is really useful if you are sharing a database with another developer.</a:t>
            </a:r>
          </a:p>
          <a:p>
            <a:endParaRPr lang="en-US" i="1" u="none" baseline="0" noProof="0" dirty="0" smtClean="0"/>
          </a:p>
          <a:p>
            <a:r>
              <a:rPr lang="en-US" i="0" u="none" baseline="0" noProof="0" dirty="0" smtClean="0"/>
              <a:t>This sample code shows how to connect to an </a:t>
            </a:r>
            <a:r>
              <a:rPr lang="en-US" i="0" u="none" baseline="0" noProof="0" dirty="0" err="1" smtClean="0"/>
              <a:t>ArtGallery</a:t>
            </a:r>
            <a:r>
              <a:rPr lang="en-US" i="0" u="none" baseline="0" noProof="0" dirty="0" smtClean="0"/>
              <a:t> Database and then perform a query with SQL to retrieve the </a:t>
            </a:r>
            <a:r>
              <a:rPr lang="en-US" i="0" u="none" baseline="0" noProof="0" dirty="0" err="1" smtClean="0"/>
              <a:t>ArtGallery</a:t>
            </a:r>
            <a:r>
              <a:rPr lang="en-US" i="0" u="none" baseline="0" noProof="0" dirty="0" smtClean="0"/>
              <a:t> products.</a:t>
            </a:r>
          </a:p>
        </p:txBody>
      </p:sp>
      <p:sp>
        <p:nvSpPr>
          <p:cNvPr id="4" name="Slide Number Placeholder 3"/>
          <p:cNvSpPr>
            <a:spLocks noGrp="1"/>
          </p:cNvSpPr>
          <p:nvPr>
            <p:ph type="sldNum" sz="quarter" idx="10"/>
          </p:nvPr>
        </p:nvSpPr>
        <p:spPr/>
        <p:txBody>
          <a:bodyPr/>
          <a:lstStyle/>
          <a:p>
            <a:fld id="{CB38B4D6-40E9-41A1-B69D-0F301A414721}" type="slidenum">
              <a:rPr lang="en-US" smtClean="0"/>
              <a:pPr/>
              <a:t>22</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Tx/>
              <a:buChar char="-"/>
            </a:pPr>
            <a:r>
              <a:rPr lang="en-US" baseline="0" dirty="0" smtClean="0"/>
              <a:t> Demo on </a:t>
            </a:r>
            <a:r>
              <a:rPr lang="en-US" baseline="0" dirty="0" err="1" smtClean="0"/>
              <a:t>WebMatrix</a:t>
            </a:r>
            <a:endParaRPr lang="en-US" dirty="0"/>
          </a:p>
        </p:txBody>
      </p:sp>
      <p:sp>
        <p:nvSpPr>
          <p:cNvPr id="4" name="Slide Number Placeholder 3"/>
          <p:cNvSpPr>
            <a:spLocks noGrp="1"/>
          </p:cNvSpPr>
          <p:nvPr>
            <p:ph type="sldNum" sz="quarter" idx="10"/>
          </p:nvPr>
        </p:nvSpPr>
        <p:spPr/>
        <p:txBody>
          <a:bodyPr/>
          <a:lstStyle/>
          <a:p>
            <a:fld id="{CB38B4D6-40E9-41A1-B69D-0F301A414721}" type="slidenum">
              <a:rPr lang="en-US" smtClean="0"/>
              <a:pPr/>
              <a:t>23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a:t>
            </a:r>
            <a:r>
              <a:rPr lang="en-US" baseline="0" dirty="0" smtClean="0"/>
              <a:t> we’ve seen, the database design and access from Razor code in </a:t>
            </a:r>
            <a:r>
              <a:rPr lang="en-US" baseline="0" dirty="0" err="1" smtClean="0"/>
              <a:t>WebMatrix</a:t>
            </a:r>
            <a:r>
              <a:rPr lang="en-US" baseline="0" dirty="0" smtClean="0"/>
              <a:t> is easy.  Often when we’re building websites, we’ll want to render data in some form of table.  The </a:t>
            </a:r>
            <a:r>
              <a:rPr lang="en-US" baseline="0" dirty="0" err="1" smtClean="0"/>
              <a:t>WebGrid</a:t>
            </a:r>
            <a:r>
              <a:rPr lang="en-US" baseline="0" dirty="0" smtClean="0"/>
              <a:t> can help to make this easy to do.  </a:t>
            </a:r>
          </a:p>
          <a:p>
            <a:endParaRPr lang="en-US" baseline="0" dirty="0" smtClean="0"/>
          </a:p>
          <a:p>
            <a:r>
              <a:rPr lang="en-US" b="1" u="sng" baseline="0" dirty="0" smtClean="0"/>
              <a:t>Build 1</a:t>
            </a:r>
            <a:endParaRPr lang="en-US" b="1" i="1" u="sng" baseline="0" dirty="0" smtClean="0"/>
          </a:p>
          <a:p>
            <a:r>
              <a:rPr lang="en-US" i="0" dirty="0" smtClean="0"/>
              <a:t>In it’s simplest</a:t>
            </a:r>
            <a:r>
              <a:rPr lang="en-US" i="0" baseline="0" dirty="0" smtClean="0"/>
              <a:t> form, just g</a:t>
            </a:r>
            <a:r>
              <a:rPr lang="en-US" i="0" dirty="0" smtClean="0"/>
              <a:t>ive</a:t>
            </a:r>
            <a:r>
              <a:rPr lang="en-US" i="0" baseline="0" dirty="0" smtClean="0"/>
              <a:t> the </a:t>
            </a:r>
            <a:r>
              <a:rPr lang="en-US" i="0" baseline="0" dirty="0" err="1" smtClean="0"/>
              <a:t>WebGrid</a:t>
            </a:r>
            <a:r>
              <a:rPr lang="en-US" i="0" baseline="0" dirty="0" smtClean="0"/>
              <a:t> data and it will render it out in a valid HTML table. </a:t>
            </a:r>
            <a:r>
              <a:rPr lang="en-US" i="0" baseline="0" dirty="0" err="1" smtClean="0"/>
              <a:t>WebMatrix</a:t>
            </a:r>
            <a:r>
              <a:rPr lang="en-US" i="0" baseline="0" dirty="0" smtClean="0"/>
              <a:t> will make all the magic for you. But this has a few drawbacks: You’re not choosing the columns you want to show and they will be named as the field names in the database.</a:t>
            </a:r>
          </a:p>
          <a:p>
            <a:endParaRPr lang="en-US" baseline="0" dirty="0" smtClean="0"/>
          </a:p>
          <a:p>
            <a:r>
              <a:rPr lang="en-US" b="1" i="0" u="sng" baseline="0" dirty="0" smtClean="0"/>
              <a:t>Build 2 </a:t>
            </a:r>
          </a:p>
          <a:p>
            <a:r>
              <a:rPr lang="en-US" i="0" baseline="0" noProof="0" dirty="0" smtClean="0"/>
              <a:t>In the second sample, you explicitly state which columns to include</a:t>
            </a:r>
            <a:r>
              <a:rPr lang="es-AR" i="0" baseline="0" noProof="0" dirty="0" smtClean="0"/>
              <a:t> in </a:t>
            </a:r>
            <a:r>
              <a:rPr lang="en-US" i="0" baseline="0" noProof="0" dirty="0" smtClean="0"/>
              <a:t>the </a:t>
            </a:r>
            <a:r>
              <a:rPr lang="en-US" i="0" baseline="0" noProof="0" dirty="0" err="1" smtClean="0"/>
              <a:t>WebGrid</a:t>
            </a:r>
            <a:r>
              <a:rPr lang="en-US" i="0" baseline="0" noProof="0" dirty="0" smtClean="0"/>
              <a:t>, their title (e.g.: «Product» instead of «Name») and how they will be formatted: Product column will use a CSS style, Description will appear in italic font, and so on</a:t>
            </a:r>
            <a:r>
              <a:rPr lang="es-AR" i="0" baseline="0" noProof="0" dirty="0" smtClean="0"/>
              <a:t>.</a:t>
            </a:r>
          </a:p>
          <a:p>
            <a:endParaRPr lang="en-US" i="1" baseline="0" dirty="0" smtClean="0"/>
          </a:p>
          <a:p>
            <a:r>
              <a:rPr lang="en-US" b="1" i="0" u="sng" baseline="0" dirty="0" smtClean="0"/>
              <a:t>Build 3</a:t>
            </a:r>
          </a:p>
          <a:p>
            <a:r>
              <a:rPr lang="es-AR" b="0" i="0" baseline="0" dirty="0" smtClean="0"/>
              <a:t>In </a:t>
            </a:r>
            <a:r>
              <a:rPr lang="en-US" b="0" i="0" baseline="0" noProof="0" dirty="0" smtClean="0"/>
              <a:t>the last sample, you can see that we order the data by the «Name» column and by simply defining one parameter, we state that we want 3 rows per page. </a:t>
            </a:r>
            <a:r>
              <a:rPr lang="en-US" b="0" i="0" baseline="0" noProof="0" dirty="0" err="1" smtClean="0"/>
              <a:t>WebMatrix</a:t>
            </a:r>
            <a:r>
              <a:rPr lang="en-US" b="0" i="0" baseline="0" noProof="0" dirty="0" smtClean="0"/>
              <a:t> will do the rest for you</a:t>
            </a:r>
            <a:r>
              <a:rPr lang="es-AR" b="0" i="0" baseline="0" dirty="0" smtClean="0"/>
              <a:t>.</a:t>
            </a:r>
            <a:endParaRPr lang="en-US" b="0" i="0" baseline="0" dirty="0" smtClean="0"/>
          </a:p>
        </p:txBody>
      </p:sp>
      <p:sp>
        <p:nvSpPr>
          <p:cNvPr id="4" name="Slide Number Placeholder 3"/>
          <p:cNvSpPr>
            <a:spLocks noGrp="1"/>
          </p:cNvSpPr>
          <p:nvPr>
            <p:ph type="sldNum" sz="quarter" idx="10"/>
          </p:nvPr>
        </p:nvSpPr>
        <p:spPr/>
        <p:txBody>
          <a:bodyPr/>
          <a:lstStyle/>
          <a:p>
            <a:fld id="{CB38B4D6-40E9-41A1-B69D-0F301A414721}" type="slidenum">
              <a:rPr lang="en-US" smtClean="0"/>
              <a:pPr/>
              <a:t>24</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Tx/>
              <a:buChar char="-"/>
            </a:pPr>
            <a:r>
              <a:rPr lang="en-US" baseline="0" dirty="0" smtClean="0"/>
              <a:t> Demo on </a:t>
            </a:r>
            <a:r>
              <a:rPr lang="en-US" baseline="0" dirty="0" err="1" smtClean="0"/>
              <a:t>WebMatrix</a:t>
            </a:r>
            <a:endParaRPr lang="en-US" dirty="0"/>
          </a:p>
        </p:txBody>
      </p:sp>
      <p:sp>
        <p:nvSpPr>
          <p:cNvPr id="4" name="Slide Number Placeholder 3"/>
          <p:cNvSpPr>
            <a:spLocks noGrp="1"/>
          </p:cNvSpPr>
          <p:nvPr>
            <p:ph type="sldNum" sz="quarter" idx="10"/>
          </p:nvPr>
        </p:nvSpPr>
        <p:spPr/>
        <p:txBody>
          <a:bodyPr/>
          <a:lstStyle/>
          <a:p>
            <a:fld id="{CB38B4D6-40E9-41A1-B69D-0F301A414721}" type="slidenum">
              <a:rPr lang="en-US" smtClean="0"/>
              <a:pPr/>
              <a:t>25</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smtClean="0"/>
              <a:t>The bigger your site, the more pages you’ll have. One thing to keep in mind when building websites is how it will be navigated by users. The content usually changes from one page to the other, but the structure of the site, its menu, links, images, remain constant across all pages. As you add new pages and functionality, chances are that you find yourself repeating the same markup (HTML) , copy and pasting code across multiple pages to keep this consistency, and having to make changes everywhere every time you want to change the appearance of the website, etc.</a:t>
            </a:r>
          </a:p>
          <a:p>
            <a:endParaRPr lang="en-US" i="0" baseline="0" dirty="0" smtClean="0"/>
          </a:p>
          <a:p>
            <a:r>
              <a:rPr lang="en-US" i="0" baseline="0" dirty="0" smtClean="0"/>
              <a:t>Here is were layouts come to the rescue!</a:t>
            </a:r>
          </a:p>
          <a:p>
            <a:endParaRPr lang="en-US" i="0" baseline="0" dirty="0" smtClean="0"/>
          </a:p>
          <a:p>
            <a:r>
              <a:rPr lang="en-US" i="0" dirty="0" smtClean="0"/>
              <a:t>Layout</a:t>
            </a:r>
            <a:r>
              <a:rPr lang="en-US" i="0" baseline="0" dirty="0" smtClean="0"/>
              <a:t> </a:t>
            </a:r>
            <a:r>
              <a:rPr lang="en-US" i="0" dirty="0" smtClean="0"/>
              <a:t>pages</a:t>
            </a:r>
            <a:r>
              <a:rPr lang="en-US" i="0" baseline="0" dirty="0" smtClean="0"/>
              <a:t> allow you to organize commonly used markup and code into one file and then reuse it across multiple pages on your website. </a:t>
            </a:r>
            <a:r>
              <a:rPr lang="en-US" i="0" dirty="0" smtClean="0"/>
              <a:t>They are pages that contain HTML-formatted content that can be shared by pages on the website. A layout page defines the structure of the web page, but doesn't include any actual content. After you've created a layout page, you can create web pages with content and then link them to the layout page. When these pages are displayed, they will be formatted according to the layout page.</a:t>
            </a:r>
            <a:endParaRPr lang="en-US" i="0" dirty="0"/>
          </a:p>
        </p:txBody>
      </p:sp>
      <p:sp>
        <p:nvSpPr>
          <p:cNvPr id="4" name="Slide Number Placeholder 3"/>
          <p:cNvSpPr>
            <a:spLocks noGrp="1"/>
          </p:cNvSpPr>
          <p:nvPr>
            <p:ph type="sldNum" sz="quarter" idx="10"/>
          </p:nvPr>
        </p:nvSpPr>
        <p:spPr/>
        <p:txBody>
          <a:bodyPr/>
          <a:lstStyle/>
          <a:p>
            <a:fld id="{84744DE4-D370-40F1-ADA2-847ED657A066}" type="slidenum">
              <a:rPr lang="en-US" smtClean="0"/>
              <a:pPr/>
              <a:t>26</a:t>
            </a:fld>
            <a:endParaRPr lang="en-US"/>
          </a:p>
        </p:txBody>
      </p:sp>
    </p:spTree>
    <p:extLst>
      <p:ext uri="{BB962C8B-B14F-4D97-AF65-F5344CB8AC3E}">
        <p14:creationId xmlns="" xmlns:p14="http://schemas.microsoft.com/office/powerpoint/2010/main" val="10676130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minute</a:t>
            </a:r>
          </a:p>
          <a:p>
            <a:endParaRPr lang="en-US" dirty="0" smtClean="0"/>
          </a:p>
          <a:p>
            <a:r>
              <a:rPr lang="en-US" i="0" dirty="0" smtClean="0"/>
              <a:t>In order to</a:t>
            </a:r>
            <a:r>
              <a:rPr lang="en-US" i="0" baseline="0" dirty="0" smtClean="0"/>
              <a:t> use Layout pages you have to:</a:t>
            </a:r>
          </a:p>
          <a:p>
            <a:pPr marL="228600" indent="-228600">
              <a:buAutoNum type="arabicPeriod"/>
            </a:pPr>
            <a:r>
              <a:rPr lang="en-US" i="0" baseline="0" dirty="0" smtClean="0"/>
              <a:t>Define the layout page</a:t>
            </a:r>
          </a:p>
          <a:p>
            <a:pPr marL="228600" indent="-228600">
              <a:buAutoNum type="arabicPeriod"/>
            </a:pPr>
            <a:r>
              <a:rPr lang="en-US" i="0" baseline="0" dirty="0" smtClean="0"/>
              <a:t>Reference it in your pages.</a:t>
            </a:r>
          </a:p>
          <a:p>
            <a:pPr marL="228600" indent="-228600">
              <a:buAutoNum type="arabicPeriod"/>
            </a:pPr>
            <a:endParaRPr lang="en-US" i="0" baseline="0" dirty="0" smtClean="0"/>
          </a:p>
          <a:p>
            <a:pPr marL="0" indent="0">
              <a:buNone/>
            </a:pPr>
            <a:r>
              <a:rPr lang="en-US" i="0" baseline="0" dirty="0" smtClean="0"/>
              <a:t>1. In this sample, we define an html section containing a header, a title and then a block for the body: @</a:t>
            </a:r>
            <a:r>
              <a:rPr lang="en-US" i="0" baseline="0" dirty="0" err="1" smtClean="0"/>
              <a:t>RenderBody</a:t>
            </a:r>
            <a:r>
              <a:rPr lang="en-US" i="0" baseline="0" dirty="0" smtClean="0"/>
              <a:t>()</a:t>
            </a:r>
          </a:p>
          <a:p>
            <a:pPr marL="0" indent="0">
              <a:buNone/>
            </a:pPr>
            <a:r>
              <a:rPr lang="en-US" i="0" dirty="0" smtClean="0"/>
              <a:t>2.Then in </a:t>
            </a:r>
            <a:r>
              <a:rPr lang="en-US" i="0" dirty="0" err="1" smtClean="0"/>
              <a:t>MyPage</a:t>
            </a:r>
            <a:r>
              <a:rPr lang="en-US" i="0" baseline="0" dirty="0" smtClean="0"/>
              <a:t> we reference the layout page and then add a content in a &lt;p&gt; paragraph.</a:t>
            </a:r>
          </a:p>
          <a:p>
            <a:pPr marL="0" indent="0">
              <a:buNone/>
            </a:pPr>
            <a:endParaRPr lang="en-US" i="0" baseline="0" dirty="0" smtClean="0"/>
          </a:p>
          <a:p>
            <a:pPr marL="0" indent="0">
              <a:buNone/>
            </a:pPr>
            <a:r>
              <a:rPr lang="en-US" i="0" baseline="0" dirty="0" smtClean="0"/>
              <a:t>This results in a page that contains the structure of _Layout and the content defined in </a:t>
            </a:r>
            <a:r>
              <a:rPr lang="en-US" i="0" baseline="0" dirty="0" err="1" smtClean="0"/>
              <a:t>MyPage</a:t>
            </a:r>
            <a:r>
              <a:rPr lang="en-US" i="0" baseline="0" dirty="0" smtClean="0"/>
              <a:t>. </a:t>
            </a:r>
          </a:p>
          <a:p>
            <a:pPr marL="0" indent="0">
              <a:buNone/>
            </a:pPr>
            <a:r>
              <a:rPr lang="en-US" i="0" baseline="0" dirty="0" smtClean="0"/>
              <a:t>This will allow you to have all the common content and graphic layout in the _Layout page, and when needed, making layout changes in one place only..</a:t>
            </a:r>
            <a:endParaRPr lang="en-US" i="0" dirty="0"/>
          </a:p>
        </p:txBody>
      </p:sp>
      <p:sp>
        <p:nvSpPr>
          <p:cNvPr id="4" name="Slide Number Placeholder 3"/>
          <p:cNvSpPr>
            <a:spLocks noGrp="1"/>
          </p:cNvSpPr>
          <p:nvPr>
            <p:ph type="sldNum" sz="quarter" idx="10"/>
          </p:nvPr>
        </p:nvSpPr>
        <p:spPr/>
        <p:txBody>
          <a:bodyPr/>
          <a:lstStyle/>
          <a:p>
            <a:fld id="{84744DE4-D370-40F1-ADA2-847ED657A066}" type="slidenum">
              <a:rPr lang="en-US" smtClean="0"/>
              <a:pPr/>
              <a:t>27</a:t>
            </a:fld>
            <a:endParaRPr lang="en-US"/>
          </a:p>
        </p:txBody>
      </p:sp>
    </p:spTree>
    <p:extLst>
      <p:ext uri="{BB962C8B-B14F-4D97-AF65-F5344CB8AC3E}">
        <p14:creationId xmlns="" xmlns:p14="http://schemas.microsoft.com/office/powerpoint/2010/main" val="9767034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smtClean="0"/>
              <a:t>Think </a:t>
            </a:r>
            <a:r>
              <a:rPr lang="en-US" i="0" dirty="0" smtClean="0"/>
              <a:t>of</a:t>
            </a:r>
            <a:r>
              <a:rPr lang="en-US" i="0" baseline="0" dirty="0" smtClean="0"/>
              <a:t> </a:t>
            </a:r>
            <a:r>
              <a:rPr lang="en-US" i="0" baseline="0" dirty="0" err="1" smtClean="0"/>
              <a:t>RenderBody</a:t>
            </a:r>
            <a:r>
              <a:rPr lang="en-US" i="0" baseline="0" dirty="0" smtClean="0"/>
              <a:t> as rendering an unnamed or default section in your page.  We can also add named sections too for content which we often expect to see in our pages.  A good example is a header or a menu which might change based on the visited page. All the logic to create this menu depending on who is logged on, and how to create it, (</a:t>
            </a:r>
            <a:r>
              <a:rPr lang="en-US" i="0" baseline="0" dirty="0" err="1" smtClean="0"/>
              <a:t>e.g</a:t>
            </a:r>
            <a:r>
              <a:rPr lang="en-US" i="0" baseline="0" dirty="0" smtClean="0"/>
              <a:t>: using graphic files and hyperlinks) could be in a separated file.</a:t>
            </a:r>
          </a:p>
          <a:p>
            <a:endParaRPr lang="en-US" i="0" baseline="0" dirty="0" smtClean="0"/>
          </a:p>
          <a:p>
            <a:r>
              <a:rPr lang="en-US" i="0" dirty="0" smtClean="0"/>
              <a:t>Normally, the sections that you create in a content page have to match the sections that are defined in the layout page. You can override this behavior for a named section by declaring the section to be optional in the layout page. This lets you define multiple content pages that can be shared.</a:t>
            </a:r>
            <a:r>
              <a:rPr lang="en-US" i="0" baseline="0" dirty="0" smtClean="0"/>
              <a:t> To do this, in the layout file change the render of a section adding a “required: false” parameter</a:t>
            </a:r>
          </a:p>
          <a:p>
            <a:endParaRPr lang="en-US" i="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a:t>
            </a:r>
            <a:r>
              <a:rPr lang="en-US" i="0" dirty="0" err="1" smtClean="0"/>
              <a:t>RenderSection</a:t>
            </a:r>
            <a:r>
              <a:rPr lang="en-US" i="0" dirty="0" smtClean="0"/>
              <a:t>("header", required: false)</a:t>
            </a:r>
          </a:p>
          <a:p>
            <a:endParaRPr lang="en-US" i="0" baseline="0" dirty="0" smtClean="0"/>
          </a:p>
          <a:p>
            <a:endParaRPr lang="en-US" i="0" baseline="0" dirty="0" smtClean="0"/>
          </a:p>
          <a:p>
            <a:r>
              <a:rPr lang="en-US" i="0" baseline="0" dirty="0" smtClean="0"/>
              <a:t>@* Background Info *@</a:t>
            </a:r>
          </a:p>
          <a:p>
            <a:r>
              <a:rPr lang="en-US" i="0" dirty="0" smtClean="0"/>
              <a:t>http://www.asp.net/webmatrix/tutorials/3-creating-a-consistent-look</a:t>
            </a:r>
          </a:p>
        </p:txBody>
      </p:sp>
      <p:sp>
        <p:nvSpPr>
          <p:cNvPr id="4" name="Slide Number Placeholder 3"/>
          <p:cNvSpPr>
            <a:spLocks noGrp="1"/>
          </p:cNvSpPr>
          <p:nvPr>
            <p:ph type="sldNum" sz="quarter" idx="10"/>
          </p:nvPr>
        </p:nvSpPr>
        <p:spPr/>
        <p:txBody>
          <a:bodyPr/>
          <a:lstStyle/>
          <a:p>
            <a:fld id="{84744DE4-D370-40F1-ADA2-847ED657A066}" type="slidenum">
              <a:rPr lang="en-US" smtClean="0"/>
              <a:pPr/>
              <a:t>28</a:t>
            </a:fld>
            <a:endParaRPr lang="en-US"/>
          </a:p>
        </p:txBody>
      </p:sp>
    </p:spTree>
    <p:extLst>
      <p:ext uri="{BB962C8B-B14F-4D97-AF65-F5344CB8AC3E}">
        <p14:creationId xmlns="" xmlns:p14="http://schemas.microsoft.com/office/powerpoint/2010/main" val="12795512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30</a:t>
            </a:r>
            <a:r>
              <a:rPr lang="en-US" baseline="0" dirty="0" smtClean="0"/>
              <a:t> seconds</a:t>
            </a:r>
          </a:p>
          <a:p>
            <a:endParaRPr lang="en-US" dirty="0" smtClean="0"/>
          </a:p>
          <a:p>
            <a:r>
              <a:rPr lang="en-US" i="0" dirty="0" smtClean="0"/>
              <a:t>Sometime</a:t>
            </a:r>
            <a:r>
              <a:rPr lang="en-US" i="0" baseline="0" dirty="0" smtClean="0"/>
              <a:t>s you find content and code that doesn’t change, for instance: header and footer. They remain the same across all your site. To do this, you can use the @</a:t>
            </a:r>
            <a:r>
              <a:rPr lang="en-US" i="0" baseline="0" dirty="0" err="1" smtClean="0"/>
              <a:t>RenderPage</a:t>
            </a:r>
            <a:r>
              <a:rPr lang="en-US" i="0" baseline="0" dirty="0" smtClean="0"/>
              <a:t> command.</a:t>
            </a:r>
            <a:endParaRPr lang="en-US" i="0" dirty="0"/>
          </a:p>
        </p:txBody>
      </p:sp>
      <p:sp>
        <p:nvSpPr>
          <p:cNvPr id="4" name="Slide Number Placeholder 3"/>
          <p:cNvSpPr>
            <a:spLocks noGrp="1"/>
          </p:cNvSpPr>
          <p:nvPr>
            <p:ph type="sldNum" sz="quarter" idx="10"/>
          </p:nvPr>
        </p:nvSpPr>
        <p:spPr/>
        <p:txBody>
          <a:bodyPr/>
          <a:lstStyle/>
          <a:p>
            <a:fld id="{84744DE4-D370-40F1-ADA2-847ED657A066}" type="slidenum">
              <a:rPr lang="en-US" smtClean="0"/>
              <a:pPr/>
              <a:t>29</a:t>
            </a:fld>
            <a:endParaRPr lang="en-US"/>
          </a:p>
        </p:txBody>
      </p:sp>
    </p:spTree>
    <p:extLst>
      <p:ext uri="{BB962C8B-B14F-4D97-AF65-F5344CB8AC3E}">
        <p14:creationId xmlns="" xmlns:p14="http://schemas.microsoft.com/office/powerpoint/2010/main" val="20502290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Tx/>
              <a:buChar char="-"/>
            </a:pPr>
            <a:r>
              <a:rPr lang="en-US" baseline="0" dirty="0" smtClean="0"/>
              <a:t> Demo on </a:t>
            </a:r>
            <a:r>
              <a:rPr lang="en-US" baseline="0" dirty="0" err="1" smtClean="0"/>
              <a:t>WebMatrix</a:t>
            </a:r>
            <a:endParaRPr lang="en-US" dirty="0"/>
          </a:p>
        </p:txBody>
      </p:sp>
      <p:sp>
        <p:nvSpPr>
          <p:cNvPr id="4" name="Slide Number Placeholder 3"/>
          <p:cNvSpPr>
            <a:spLocks noGrp="1"/>
          </p:cNvSpPr>
          <p:nvPr>
            <p:ph type="sldNum" sz="quarter" idx="10"/>
          </p:nvPr>
        </p:nvSpPr>
        <p:spPr/>
        <p:txBody>
          <a:bodyPr/>
          <a:lstStyle/>
          <a:p>
            <a:fld id="{CB38B4D6-40E9-41A1-B69D-0F301A414721}" type="slidenum">
              <a:rPr lang="en-US" smtClean="0"/>
              <a:pPr/>
              <a:t>30</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Tx/>
              <a:buChar char="-"/>
            </a:pPr>
            <a:r>
              <a:rPr lang="en-US" baseline="0" dirty="0" smtClean="0"/>
              <a:t> Demo on </a:t>
            </a:r>
            <a:r>
              <a:rPr lang="en-US" baseline="0" dirty="0" err="1" smtClean="0"/>
              <a:t>WebMatrix</a:t>
            </a:r>
            <a:endParaRPr lang="en-US" dirty="0"/>
          </a:p>
        </p:txBody>
      </p:sp>
      <p:sp>
        <p:nvSpPr>
          <p:cNvPr id="4" name="Slide Number Placeholder 3"/>
          <p:cNvSpPr>
            <a:spLocks noGrp="1"/>
          </p:cNvSpPr>
          <p:nvPr>
            <p:ph type="sldNum" sz="quarter" idx="10"/>
          </p:nvPr>
        </p:nvSpPr>
        <p:spPr/>
        <p:txBody>
          <a:bodyPr/>
          <a:lstStyle/>
          <a:p>
            <a:fld id="{CB38B4D6-40E9-41A1-B69D-0F301A414721}" type="slidenum">
              <a:rPr lang="en-US" smtClean="0"/>
              <a:pPr/>
              <a:t>32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baseline="0" noProof="0" dirty="0" err="1" smtClean="0"/>
              <a:t>WebMatrix</a:t>
            </a:r>
            <a:r>
              <a:rPr lang="en-US" i="0" baseline="0" noProof="0" dirty="0" smtClean="0"/>
              <a:t> provides three ways for creating web sites and web applications:</a:t>
            </a:r>
          </a:p>
          <a:p>
            <a:endParaRPr lang="en-US" i="0" baseline="0" noProof="0" dirty="0" smtClean="0"/>
          </a:p>
          <a:p>
            <a:pPr>
              <a:buFontTx/>
              <a:buChar char="-"/>
            </a:pPr>
            <a:r>
              <a:rPr lang="en-US" i="0" baseline="0" noProof="0" dirty="0" smtClean="0"/>
              <a:t>One option is to create an empty website from scratch</a:t>
            </a:r>
          </a:p>
          <a:p>
            <a:pPr>
              <a:buFontTx/>
              <a:buChar char="-"/>
            </a:pPr>
            <a:endParaRPr lang="en-US" i="0" baseline="0" noProof="0" dirty="0" smtClean="0"/>
          </a:p>
          <a:p>
            <a:r>
              <a:rPr lang="en-US" i="0" baseline="0" noProof="0" dirty="0" smtClean="0"/>
              <a:t>- One option is the Microsoft Web App Gallery, it is a collection of free open source applications built with ASP.NET and PHP. </a:t>
            </a:r>
            <a:r>
              <a:rPr lang="en-US" i="0" baseline="0" noProof="0" dirty="0" err="1" smtClean="0"/>
              <a:t>WebMatrix</a:t>
            </a:r>
            <a:r>
              <a:rPr lang="en-US" i="0" baseline="0" noProof="0" dirty="0" smtClean="0"/>
              <a:t> comes with an integrated installer that </a:t>
            </a:r>
            <a:r>
              <a:rPr lang="en-US" i="0" dirty="0" smtClean="0">
                <a:gradFill>
                  <a:gsLst>
                    <a:gs pos="0">
                      <a:schemeClr val="tx1"/>
                    </a:gs>
                    <a:gs pos="100000">
                      <a:schemeClr val="tx1"/>
                    </a:gs>
                  </a:gsLst>
                  <a:lin ang="5400000" scaled="0"/>
                </a:gradFill>
              </a:rPr>
              <a:t>manages the heavy lifting of downloading and installing each component.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 Another option is to start with either an Empty template or choose from a Start template, ready-made Website templates developed by the community to help developers start with a base application. Those templates demonstrate so many features and things you can do with </a:t>
            </a:r>
            <a:r>
              <a:rPr lang="en-US" baseline="0" dirty="0" err="1" smtClean="0"/>
              <a:t>WebMatrix</a:t>
            </a:r>
            <a:r>
              <a:rPr lang="en-US" baseline="0" dirty="0" smtClean="0"/>
              <a:t> (Security etc …)</a:t>
            </a:r>
          </a:p>
        </p:txBody>
      </p:sp>
      <p:sp>
        <p:nvSpPr>
          <p:cNvPr id="4" name="Slide Number Placeholder 3"/>
          <p:cNvSpPr>
            <a:spLocks noGrp="1"/>
          </p:cNvSpPr>
          <p:nvPr>
            <p:ph type="sldNum" sz="quarter" idx="10"/>
          </p:nvPr>
        </p:nvSpPr>
        <p:spPr/>
        <p:txBody>
          <a:bodyPr/>
          <a:lstStyle/>
          <a:p>
            <a:fld id="{CB38B4D6-40E9-41A1-B69D-0F301A414721}" type="slidenum">
              <a:rPr lang="en-US" smtClean="0"/>
              <a:pPr/>
              <a:t>5</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Today’s websites</a:t>
            </a:r>
            <a:r>
              <a:rPr lang="en-US" baseline="0" dirty="0" smtClean="0"/>
              <a:t> often use “clean URLs” that make the current page much more readable for both humans and search engines.  With WebMatrix you get the modern, clean </a:t>
            </a:r>
            <a:r>
              <a:rPr lang="en-US" baseline="0" dirty="0" err="1" smtClean="0"/>
              <a:t>urls</a:t>
            </a:r>
            <a:r>
              <a:rPr lang="en-US" baseline="0" dirty="0" smtClean="0"/>
              <a:t> out of the box because it uses “routing” by default. </a:t>
            </a:r>
          </a:p>
          <a:p>
            <a:endParaRPr lang="en-US" baseline="0" dirty="0" smtClean="0"/>
          </a:p>
          <a:p>
            <a:r>
              <a:rPr lang="en-US" baseline="0" dirty="0" smtClean="0"/>
              <a:t>Routing maps a URL to a resource on the server using a set of predetermined rules.  For instance a </a:t>
            </a:r>
            <a:r>
              <a:rPr lang="en-US" baseline="0" dirty="0" err="1" smtClean="0"/>
              <a:t>url</a:t>
            </a:r>
            <a:r>
              <a:rPr lang="en-US" baseline="0" dirty="0" smtClean="0"/>
              <a:t> with Order will map to </a:t>
            </a:r>
            <a:r>
              <a:rPr lang="en-US" baseline="0" dirty="0" err="1" smtClean="0"/>
              <a:t>Order.cshtml</a:t>
            </a:r>
            <a:r>
              <a:rPr lang="en-US" baseline="0" dirty="0" smtClean="0"/>
              <a:t>.  If you add a “slash” and a string after the first route segment, like in the “product” example, that string will become part of the “</a:t>
            </a:r>
            <a:r>
              <a:rPr lang="en-US" baseline="0" dirty="0" err="1" smtClean="0"/>
              <a:t>Url</a:t>
            </a:r>
            <a:r>
              <a:rPr lang="en-US" baseline="0" dirty="0" smtClean="0"/>
              <a:t> Data” which is then accessible in code from within </a:t>
            </a:r>
            <a:r>
              <a:rPr lang="en-US" baseline="0" dirty="0" err="1" smtClean="0"/>
              <a:t>product.cshml</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84744DE4-D370-40F1-ADA2-847ED657A066}" type="slidenum">
              <a:rPr lang="en-US" smtClean="0"/>
              <a:pPr/>
              <a:t>34</a:t>
            </a:fld>
            <a:endParaRPr lang="en-US"/>
          </a:p>
        </p:txBody>
      </p:sp>
    </p:spTree>
    <p:extLst>
      <p:ext uri="{BB962C8B-B14F-4D97-AF65-F5344CB8AC3E}">
        <p14:creationId xmlns="" xmlns:p14="http://schemas.microsoft.com/office/powerpoint/2010/main" val="20345792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Tx/>
              <a:buChar char="-"/>
            </a:pPr>
            <a:r>
              <a:rPr lang="en-US" baseline="0" dirty="0" smtClean="0"/>
              <a:t> Razor Pages allow you to create User Friendly URLs </a:t>
            </a:r>
          </a:p>
          <a:p>
            <a:pPr lvl="0">
              <a:buFontTx/>
              <a:buChar char="-"/>
            </a:pPr>
            <a:r>
              <a:rPr lang="en-US" baseline="0" dirty="0" smtClean="0"/>
              <a:t> Based on ASP.NET Routing module</a:t>
            </a:r>
          </a:p>
          <a:p>
            <a:pPr lvl="0">
              <a:buFontTx/>
              <a:buChar char="-"/>
            </a:pPr>
            <a:r>
              <a:rPr lang="en-US" baseline="0" dirty="0" smtClean="0"/>
              <a:t> </a:t>
            </a:r>
          </a:p>
        </p:txBody>
      </p:sp>
      <p:sp>
        <p:nvSpPr>
          <p:cNvPr id="4" name="Slide Number Placeholder 3"/>
          <p:cNvSpPr>
            <a:spLocks noGrp="1"/>
          </p:cNvSpPr>
          <p:nvPr>
            <p:ph type="sldNum" sz="quarter" idx="10"/>
          </p:nvPr>
        </p:nvSpPr>
        <p:spPr/>
        <p:txBody>
          <a:bodyPr/>
          <a:lstStyle/>
          <a:p>
            <a:fld id="{CB38B4D6-40E9-41A1-B69D-0F301A414721}" type="slidenum">
              <a:rPr lang="en-US" smtClean="0"/>
              <a:pPr/>
              <a:t>35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There is a wrong belief that </a:t>
            </a:r>
            <a:r>
              <a:rPr lang="en-US" baseline="0" dirty="0" err="1" smtClean="0"/>
              <a:t>WebMatrix</a:t>
            </a:r>
            <a:r>
              <a:rPr lang="en-US" baseline="0" dirty="0" smtClean="0"/>
              <a:t> is for junior developers, or hobbyists, or students. On the contrary!!</a:t>
            </a:r>
          </a:p>
          <a:p>
            <a:endParaRPr lang="en-US" baseline="0" dirty="0" smtClean="0"/>
          </a:p>
          <a:p>
            <a:r>
              <a:rPr lang="en-US" baseline="0" dirty="0" smtClean="0"/>
              <a:t>When talking about who is </a:t>
            </a:r>
            <a:r>
              <a:rPr lang="en-US" baseline="0" dirty="0" err="1" smtClean="0"/>
              <a:t>WebMatrix</a:t>
            </a:r>
            <a:r>
              <a:rPr lang="en-US" baseline="0" dirty="0" smtClean="0"/>
              <a:t> for, we categorize audience based on the needs rather than the level of expertise.</a:t>
            </a:r>
          </a:p>
          <a:p>
            <a:endParaRPr lang="en-US" baseline="0" dirty="0" smtClean="0"/>
          </a:p>
          <a:p>
            <a:r>
              <a:rPr lang="en-US" baseline="0" dirty="0" smtClean="0"/>
              <a:t> </a:t>
            </a:r>
          </a:p>
        </p:txBody>
      </p:sp>
      <p:sp>
        <p:nvSpPr>
          <p:cNvPr id="4" name="Slide Number Placeholder 3"/>
          <p:cNvSpPr>
            <a:spLocks noGrp="1"/>
          </p:cNvSpPr>
          <p:nvPr>
            <p:ph type="sldNum" sz="quarter" idx="10"/>
          </p:nvPr>
        </p:nvSpPr>
        <p:spPr/>
        <p:txBody>
          <a:bodyPr/>
          <a:lstStyle/>
          <a:p>
            <a:fld id="{CB38B4D6-40E9-41A1-B69D-0F301A414721}"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Tx/>
              <a:buChar char="-"/>
            </a:pPr>
            <a:r>
              <a:rPr lang="en-US" baseline="0" dirty="0" smtClean="0"/>
              <a:t> Demo on </a:t>
            </a:r>
            <a:r>
              <a:rPr lang="en-US" baseline="0" dirty="0" err="1" smtClean="0"/>
              <a:t>WebMatrix</a:t>
            </a:r>
            <a:endParaRPr lang="en-US" dirty="0"/>
          </a:p>
        </p:txBody>
      </p:sp>
      <p:sp>
        <p:nvSpPr>
          <p:cNvPr id="4" name="Slide Number Placeholder 3"/>
          <p:cNvSpPr>
            <a:spLocks noGrp="1"/>
          </p:cNvSpPr>
          <p:nvPr>
            <p:ph type="sldNum" sz="quarter" idx="10"/>
          </p:nvPr>
        </p:nvSpPr>
        <p:spPr/>
        <p:txBody>
          <a:bodyPr/>
          <a:lstStyle/>
          <a:p>
            <a:fld id="{CB38B4D6-40E9-41A1-B69D-0F301A414721}" type="slidenum">
              <a:rPr lang="en-US" smtClean="0"/>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dirty="0" smtClean="0"/>
              <a:t>When you</a:t>
            </a:r>
            <a:r>
              <a:rPr lang="en-US" i="0" baseline="0" dirty="0" smtClean="0"/>
              <a:t> create a new website from scratch in </a:t>
            </a:r>
            <a:r>
              <a:rPr lang="en-US" i="0" baseline="0" dirty="0" err="1" smtClean="0"/>
              <a:t>WebMatrix</a:t>
            </a:r>
            <a:r>
              <a:rPr lang="en-US" i="0" baseline="0" dirty="0" smtClean="0"/>
              <a:t>, you will be using the new Razor syntax. </a:t>
            </a:r>
          </a:p>
          <a:p>
            <a:endParaRPr lang="en-US" i="0" baseline="0" dirty="0" smtClean="0"/>
          </a:p>
          <a:p>
            <a:r>
              <a:rPr lang="en-US" i="0" baseline="0" noProof="0" dirty="0" smtClean="0"/>
              <a:t>It’s very compact and easy to read and write, and allows you to flow between code and markup seamlessly.  You can write your code in languages such as C# or VB, and it’s extensible via Helpers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Razor pages give you all the power of ASP.NET, but using a simplified syntax that’s easier to learn if you’re a beginner and that makes you more productive if you’re an expert</a:t>
            </a:r>
          </a:p>
          <a:p>
            <a:endParaRPr lang="en-US" dirty="0"/>
          </a:p>
        </p:txBody>
      </p:sp>
      <p:sp>
        <p:nvSpPr>
          <p:cNvPr id="4" name="Slide Number Placeholder 3"/>
          <p:cNvSpPr>
            <a:spLocks noGrp="1"/>
          </p:cNvSpPr>
          <p:nvPr>
            <p:ph type="sldNum" sz="quarter" idx="10"/>
          </p:nvPr>
        </p:nvSpPr>
        <p:spPr/>
        <p:txBody>
          <a:bodyPr/>
          <a:lstStyle/>
          <a:p>
            <a:fld id="{CB38B4D6-40E9-41A1-B69D-0F301A414721}" type="slidenum">
              <a:rPr lang="en-US" smtClean="0"/>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Tx/>
              <a:buChar char="-"/>
            </a:pPr>
            <a:r>
              <a:rPr lang="en-US" baseline="0" dirty="0" smtClean="0"/>
              <a:t> Razor is meant to be concise and easy to use</a:t>
            </a:r>
          </a:p>
          <a:p>
            <a:pPr lvl="0">
              <a:buFontTx/>
              <a:buChar char="-"/>
            </a:pPr>
            <a:r>
              <a:rPr lang="en-US" baseline="0" dirty="0" smtClean="0"/>
              <a:t> When we developers think of a language to use, we take into account the context switching between markup/code and number of keystrokes!</a:t>
            </a:r>
          </a:p>
          <a:p>
            <a:pPr lvl="0">
              <a:buFontTx/>
              <a:buChar char="-"/>
            </a:pPr>
            <a:r>
              <a:rPr lang="en-US" baseline="0" dirty="0" smtClean="0"/>
              <a:t> Razor allows you to transition seamlessly between markup and code in a natural and fluent style and thus reduce the number of keystrokes &amp; context switching</a:t>
            </a:r>
          </a:p>
          <a:p>
            <a:pPr lvl="0">
              <a:buFontTx/>
              <a:buChar char="-"/>
            </a:pPr>
            <a:r>
              <a:rPr lang="en-US" baseline="0" dirty="0" smtClean="0"/>
              <a:t> Content displayed using @ character is being HTML-encoded by ASP.NET Razor engine</a:t>
            </a:r>
          </a:p>
          <a:p>
            <a:pPr lvl="0">
              <a:buFontTx/>
              <a:buChar char="-"/>
            </a:pPr>
            <a:endParaRPr lang="en-US" dirty="0" smtClean="0"/>
          </a:p>
          <a:p>
            <a:pPr lvl="0">
              <a:buFontTx/>
              <a:buChar char="-"/>
            </a:pPr>
            <a:r>
              <a:rPr lang="en-US" dirty="0" smtClean="0"/>
              <a:t>It is really the easiest way to code websites and when you compare</a:t>
            </a:r>
            <a:r>
              <a:rPr lang="en-US" baseline="0" dirty="0" smtClean="0"/>
              <a:t> it to other languages out there, it’s easy to see why!</a:t>
            </a:r>
            <a:endParaRPr lang="en-US" dirty="0"/>
          </a:p>
        </p:txBody>
      </p:sp>
      <p:sp>
        <p:nvSpPr>
          <p:cNvPr id="4" name="Slide Number Placeholder 3"/>
          <p:cNvSpPr>
            <a:spLocks noGrp="1"/>
          </p:cNvSpPr>
          <p:nvPr>
            <p:ph type="sldNum" sz="quarter" idx="10"/>
          </p:nvPr>
        </p:nvSpPr>
        <p:spPr/>
        <p:txBody>
          <a:bodyPr/>
          <a:lstStyle/>
          <a:p>
            <a:fld id="{CB38B4D6-40E9-41A1-B69D-0F301A414721}" type="slidenum">
              <a:rPr lang="en-US" smtClean="0"/>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Tx/>
              <a:buChar char="-"/>
            </a:pPr>
            <a:r>
              <a:rPr lang="en-US" baseline="0" dirty="0" smtClean="0"/>
              <a:t> _</a:t>
            </a:r>
            <a:r>
              <a:rPr lang="en-US" baseline="0" dirty="0" err="1" smtClean="0"/>
              <a:t>AppStart</a:t>
            </a:r>
            <a:r>
              <a:rPr lang="en-US" baseline="0" dirty="0" smtClean="0"/>
              <a:t> is similar to </a:t>
            </a:r>
            <a:r>
              <a:rPr lang="en-US" baseline="0" dirty="0" err="1" smtClean="0"/>
              <a:t>Global.asax</a:t>
            </a:r>
            <a:r>
              <a:rPr lang="en-US" baseline="0" dirty="0" smtClean="0"/>
              <a:t> file in a full-fledged ASP.NET application</a:t>
            </a:r>
          </a:p>
          <a:p>
            <a:pPr lvl="0">
              <a:buFontTx/>
              <a:buChar char="-"/>
            </a:pPr>
            <a:r>
              <a:rPr lang="en-US" baseline="0" dirty="0" smtClean="0"/>
              <a:t> Used to initialize global variables</a:t>
            </a:r>
          </a:p>
          <a:p>
            <a:pPr lvl="0">
              <a:buFontTx/>
              <a:buChar char="-"/>
            </a:pPr>
            <a:r>
              <a:rPr lang="en-US" baseline="0" dirty="0" smtClean="0"/>
              <a:t> Some of the Helpers require some initialization code, what’s better than _</a:t>
            </a:r>
            <a:r>
              <a:rPr lang="en-US" baseline="0" dirty="0" err="1" smtClean="0"/>
              <a:t>AppStart</a:t>
            </a:r>
            <a:r>
              <a:rPr lang="en-US" baseline="0" dirty="0" smtClean="0"/>
              <a:t> to place that code in?</a:t>
            </a:r>
          </a:p>
          <a:p>
            <a:pPr lvl="0">
              <a:buFontTx/>
              <a:buChar char="-"/>
            </a:pPr>
            <a:r>
              <a:rPr lang="en-US" baseline="0" dirty="0" smtClean="0"/>
              <a:t> You can add items to the </a:t>
            </a:r>
            <a:r>
              <a:rPr lang="en-US" baseline="0" dirty="0" err="1" smtClean="0"/>
              <a:t>AppState</a:t>
            </a:r>
            <a:r>
              <a:rPr lang="en-US" baseline="0" dirty="0" smtClean="0"/>
              <a:t> Dictionary, which is a global Dictionary, and then you access the data like any other variable: @</a:t>
            </a:r>
            <a:r>
              <a:rPr lang="en-US" baseline="0" dirty="0" err="1" smtClean="0"/>
              <a:t>AppState</a:t>
            </a:r>
            <a:r>
              <a:rPr lang="en-US" baseline="0" dirty="0" smtClean="0"/>
              <a:t>[“</a:t>
            </a:r>
            <a:r>
              <a:rPr lang="en-US" baseline="0" dirty="0" err="1" smtClean="0"/>
              <a:t>customAppName</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CB38B4D6-40E9-41A1-B69D-0F301A414721}" type="slidenum">
              <a:rPr lang="en-US" smtClean="0"/>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FontTx/>
              <a:buChar char="-"/>
            </a:pPr>
            <a:r>
              <a:rPr lang="en-US" baseline="0" dirty="0" smtClean="0"/>
              <a:t> You can run code before or after any page in a particular folder</a:t>
            </a:r>
          </a:p>
          <a:p>
            <a:pPr lvl="0">
              <a:buFontTx/>
              <a:buChar char="-"/>
            </a:pPr>
            <a:r>
              <a:rPr lang="en-US" baseline="0" dirty="0" smtClean="0"/>
              <a:t> _</a:t>
            </a:r>
            <a:r>
              <a:rPr lang="en-US" baseline="0" dirty="0" err="1" smtClean="0"/>
              <a:t>PageStarts</a:t>
            </a:r>
            <a:r>
              <a:rPr lang="en-US" baseline="0" dirty="0" smtClean="0"/>
              <a:t> runs before any page, however using </a:t>
            </a:r>
            <a:r>
              <a:rPr lang="en-US" baseline="0" dirty="0" err="1" smtClean="0"/>
              <a:t>RunPage</a:t>
            </a:r>
            <a:r>
              <a:rPr lang="en-US" baseline="0" dirty="0" smtClean="0"/>
              <a:t>() helps you decide when to run the custom code, after or before any page</a:t>
            </a:r>
          </a:p>
          <a:p>
            <a:pPr lvl="0">
              <a:buFontTx/>
              <a:buChar char="-"/>
            </a:pPr>
            <a:r>
              <a:rPr lang="en-US" baseline="0" dirty="0" smtClean="0"/>
              <a:t> </a:t>
            </a:r>
            <a:r>
              <a:rPr lang="en-US" dirty="0" smtClean="0"/>
              <a:t>ASP.NET lets you create a hierarchy of </a:t>
            </a:r>
            <a:r>
              <a:rPr lang="en-US" i="1" dirty="0" smtClean="0"/>
              <a:t>_</a:t>
            </a:r>
            <a:r>
              <a:rPr lang="en-US" i="1" dirty="0" err="1" smtClean="0"/>
              <a:t>PageStart.cshtml</a:t>
            </a:r>
            <a:r>
              <a:rPr lang="en-US" dirty="0" smtClean="0"/>
              <a:t> files. You can put an </a:t>
            </a:r>
            <a:r>
              <a:rPr lang="en-US" i="1" dirty="0" smtClean="0"/>
              <a:t>_</a:t>
            </a:r>
            <a:r>
              <a:rPr lang="en-US" i="1" dirty="0" err="1" smtClean="0"/>
              <a:t>PageStart.cshtml</a:t>
            </a:r>
            <a:r>
              <a:rPr lang="en-US" dirty="0" smtClean="0"/>
              <a:t> file in the root of the site and in any subfolder. When a page is requested, the </a:t>
            </a:r>
            <a:r>
              <a:rPr lang="en-US" i="1" dirty="0" smtClean="0"/>
              <a:t>_</a:t>
            </a:r>
            <a:r>
              <a:rPr lang="en-US" i="1" dirty="0" err="1" smtClean="0"/>
              <a:t>PageStart.cshtml</a:t>
            </a:r>
            <a:r>
              <a:rPr lang="en-US" dirty="0" smtClean="0"/>
              <a:t>  file at the top-most level (nearest to the site root) runs, followed by the </a:t>
            </a:r>
            <a:r>
              <a:rPr lang="en-US" i="1" dirty="0" smtClean="0"/>
              <a:t>_</a:t>
            </a:r>
            <a:r>
              <a:rPr lang="en-US" i="1" dirty="0" err="1" smtClean="0"/>
              <a:t>PageStart.cshtml</a:t>
            </a:r>
            <a:r>
              <a:rPr lang="en-US" dirty="0" smtClean="0"/>
              <a:t> file in the next subfolder, and so on down the subfolder structure until the request reaches the folder that contains the requested page.</a:t>
            </a:r>
          </a:p>
          <a:p>
            <a:pPr lvl="0">
              <a:buFontTx/>
              <a:buChar char="-"/>
            </a:pPr>
            <a:r>
              <a:rPr lang="en-US" dirty="0" smtClean="0"/>
              <a:t> Use _</a:t>
            </a:r>
            <a:r>
              <a:rPr lang="en-US" dirty="0" err="1" smtClean="0"/>
              <a:t>PageStart.cshtml</a:t>
            </a:r>
            <a:r>
              <a:rPr lang="en-US" baseline="0" dirty="0" smtClean="0"/>
              <a:t> to:</a:t>
            </a:r>
            <a:endParaRPr lang="en-US" baseline="0" dirty="0"/>
          </a:p>
          <a:p>
            <a:pPr lvl="1">
              <a:buFontTx/>
              <a:buChar char="-"/>
            </a:pPr>
            <a:r>
              <a:rPr lang="en-US" baseline="0" dirty="0" smtClean="0"/>
              <a:t> Set Page Layout</a:t>
            </a:r>
          </a:p>
          <a:p>
            <a:pPr lvl="1">
              <a:buFontTx/>
              <a:buChar char="-"/>
            </a:pPr>
            <a:r>
              <a:rPr lang="en-US" baseline="0" dirty="0" smtClean="0"/>
              <a:t> Handle Errors</a:t>
            </a:r>
          </a:p>
          <a:p>
            <a:pPr lvl="1">
              <a:buFontTx/>
              <a:buChar char="-"/>
            </a:pPr>
            <a:r>
              <a:rPr lang="en-US" baseline="0" dirty="0" smtClean="0"/>
              <a:t> Restrict Folder Access</a:t>
            </a:r>
          </a:p>
          <a:p>
            <a:pPr lvl="1">
              <a:buFontTx/>
              <a:buChar char="-"/>
            </a:pPr>
            <a:endParaRPr lang="en-US" baseline="0" dirty="0" smtClean="0"/>
          </a:p>
        </p:txBody>
      </p:sp>
      <p:sp>
        <p:nvSpPr>
          <p:cNvPr id="4" name="Slide Number Placeholder 3"/>
          <p:cNvSpPr>
            <a:spLocks noGrp="1"/>
          </p:cNvSpPr>
          <p:nvPr>
            <p:ph type="sldNum" sz="quarter" idx="10"/>
          </p:nvPr>
        </p:nvSpPr>
        <p:spPr/>
        <p:txBody>
          <a:bodyPr/>
          <a:lstStyle/>
          <a:p>
            <a:fld id="{CB38B4D6-40E9-41A1-B69D-0F301A414721}"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D55292B-D5F6-4613-929C-B0A33642128A}"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6FFAD7-1825-4A08-BE92-A57ABA1DDB15}" type="slidenum">
              <a:rPr lang="en-US" smtClean="0"/>
              <a:pPr/>
              <a:t>‹#›</a:t>
            </a:fld>
            <a:endParaRPr lang="en-US"/>
          </a:p>
        </p:txBody>
      </p:sp>
    </p:spTree>
    <p:extLst>
      <p:ext uri="{BB962C8B-B14F-4D97-AF65-F5344CB8AC3E}">
        <p14:creationId xmlns="" xmlns:p14="http://schemas.microsoft.com/office/powerpoint/2010/main" val="12753928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55292B-D5F6-4613-929C-B0A33642128A}"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6FFAD7-1825-4A08-BE92-A57ABA1DDB15}" type="slidenum">
              <a:rPr lang="en-US" smtClean="0"/>
              <a:pPr/>
              <a:t>‹#›</a:t>
            </a:fld>
            <a:endParaRPr lang="en-US"/>
          </a:p>
        </p:txBody>
      </p:sp>
    </p:spTree>
    <p:extLst>
      <p:ext uri="{BB962C8B-B14F-4D97-AF65-F5344CB8AC3E}">
        <p14:creationId xmlns="" xmlns:p14="http://schemas.microsoft.com/office/powerpoint/2010/main" val="3128271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55292B-D5F6-4613-929C-B0A33642128A}"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6FFAD7-1825-4A08-BE92-A57ABA1DDB15}" type="slidenum">
              <a:rPr lang="en-US" smtClean="0"/>
              <a:pPr/>
              <a:t>‹#›</a:t>
            </a:fld>
            <a:endParaRPr lang="en-US"/>
          </a:p>
        </p:txBody>
      </p:sp>
    </p:spTree>
    <p:extLst>
      <p:ext uri="{BB962C8B-B14F-4D97-AF65-F5344CB8AC3E}">
        <p14:creationId xmlns="" xmlns:p14="http://schemas.microsoft.com/office/powerpoint/2010/main" val="456426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55292B-D5F6-4613-929C-B0A33642128A}"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6FFAD7-1825-4A08-BE92-A57ABA1DDB15}" type="slidenum">
              <a:rPr lang="en-US" smtClean="0"/>
              <a:pPr/>
              <a:t>‹#›</a:t>
            </a:fld>
            <a:endParaRPr lang="en-US"/>
          </a:p>
        </p:txBody>
      </p:sp>
    </p:spTree>
    <p:extLst>
      <p:ext uri="{BB962C8B-B14F-4D97-AF65-F5344CB8AC3E}">
        <p14:creationId xmlns="" xmlns:p14="http://schemas.microsoft.com/office/powerpoint/2010/main" val="971858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D55292B-D5F6-4613-929C-B0A33642128A}" type="datetimeFigureOut">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6FFAD7-1825-4A08-BE92-A57ABA1DDB15}" type="slidenum">
              <a:rPr lang="en-US" smtClean="0"/>
              <a:pPr/>
              <a:t>‹#›</a:t>
            </a:fld>
            <a:endParaRPr lang="en-US"/>
          </a:p>
        </p:txBody>
      </p:sp>
    </p:spTree>
    <p:extLst>
      <p:ext uri="{BB962C8B-B14F-4D97-AF65-F5344CB8AC3E}">
        <p14:creationId xmlns="" xmlns:p14="http://schemas.microsoft.com/office/powerpoint/2010/main" val="20182779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D55292B-D5F6-4613-929C-B0A33642128A}" type="datetimeFigureOut">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6FFAD7-1825-4A08-BE92-A57ABA1DDB15}" type="slidenum">
              <a:rPr lang="en-US" smtClean="0"/>
              <a:pPr/>
              <a:t>‹#›</a:t>
            </a:fld>
            <a:endParaRPr lang="en-US"/>
          </a:p>
        </p:txBody>
      </p:sp>
    </p:spTree>
    <p:extLst>
      <p:ext uri="{BB962C8B-B14F-4D97-AF65-F5344CB8AC3E}">
        <p14:creationId xmlns="" xmlns:p14="http://schemas.microsoft.com/office/powerpoint/2010/main" val="3235476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D55292B-D5F6-4613-929C-B0A33642128A}" type="datetimeFigureOut">
              <a:rPr lang="en-US" smtClean="0"/>
              <a:pPr/>
              <a:t>6/1/2011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6FFAD7-1825-4A08-BE92-A57ABA1DDB15}" type="slidenum">
              <a:rPr lang="en-US" smtClean="0"/>
              <a:pPr/>
              <a:t>‹#›</a:t>
            </a:fld>
            <a:endParaRPr lang="en-US"/>
          </a:p>
        </p:txBody>
      </p:sp>
    </p:spTree>
    <p:extLst>
      <p:ext uri="{BB962C8B-B14F-4D97-AF65-F5344CB8AC3E}">
        <p14:creationId xmlns="" xmlns:p14="http://schemas.microsoft.com/office/powerpoint/2010/main" val="1310411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55292B-D5F6-4613-929C-B0A33642128A}" type="datetimeFigureOut">
              <a:rPr lang="en-US" smtClean="0"/>
              <a:pPr/>
              <a:t>6/1/2011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6FFAD7-1825-4A08-BE92-A57ABA1DDB15}" type="slidenum">
              <a:rPr lang="en-US" smtClean="0"/>
              <a:pPr/>
              <a:t>‹#›</a:t>
            </a:fld>
            <a:endParaRPr lang="en-US"/>
          </a:p>
        </p:txBody>
      </p:sp>
    </p:spTree>
    <p:extLst>
      <p:ext uri="{BB962C8B-B14F-4D97-AF65-F5344CB8AC3E}">
        <p14:creationId xmlns="" xmlns:p14="http://schemas.microsoft.com/office/powerpoint/2010/main" val="305290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55292B-D5F6-4613-929C-B0A33642128A}" type="datetimeFigureOut">
              <a:rPr lang="en-US" smtClean="0"/>
              <a:pPr/>
              <a:t>6/1/2011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6FFAD7-1825-4A08-BE92-A57ABA1DDB15}" type="slidenum">
              <a:rPr lang="en-US" smtClean="0"/>
              <a:pPr/>
              <a:t>‹#›</a:t>
            </a:fld>
            <a:endParaRPr lang="en-US"/>
          </a:p>
        </p:txBody>
      </p:sp>
    </p:spTree>
    <p:extLst>
      <p:ext uri="{BB962C8B-B14F-4D97-AF65-F5344CB8AC3E}">
        <p14:creationId xmlns="" xmlns:p14="http://schemas.microsoft.com/office/powerpoint/2010/main" val="5082150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55292B-D5F6-4613-929C-B0A33642128A}" type="datetimeFigureOut">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6FFAD7-1825-4A08-BE92-A57ABA1DDB15}" type="slidenum">
              <a:rPr lang="en-US" smtClean="0"/>
              <a:pPr/>
              <a:t>‹#›</a:t>
            </a:fld>
            <a:endParaRPr lang="en-US"/>
          </a:p>
        </p:txBody>
      </p:sp>
    </p:spTree>
    <p:extLst>
      <p:ext uri="{BB962C8B-B14F-4D97-AF65-F5344CB8AC3E}">
        <p14:creationId xmlns="" xmlns:p14="http://schemas.microsoft.com/office/powerpoint/2010/main" val="32465445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55292B-D5F6-4613-929C-B0A33642128A}" type="datetimeFigureOut">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6FFAD7-1825-4A08-BE92-A57ABA1DDB15}" type="slidenum">
              <a:rPr lang="en-US" smtClean="0"/>
              <a:pPr/>
              <a:t>‹#›</a:t>
            </a:fld>
            <a:endParaRPr lang="en-US"/>
          </a:p>
        </p:txBody>
      </p:sp>
    </p:spTree>
    <p:extLst>
      <p:ext uri="{BB962C8B-B14F-4D97-AF65-F5344CB8AC3E}">
        <p14:creationId xmlns="" xmlns:p14="http://schemas.microsoft.com/office/powerpoint/2010/main" val="35940639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55292B-D5F6-4613-929C-B0A33642128A}" type="datetimeFigureOut">
              <a:rPr lang="en-US" smtClean="0"/>
              <a:pPr/>
              <a:t>6/1/2011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6FFAD7-1825-4A08-BE92-A57ABA1DDB15}" type="slidenum">
              <a:rPr lang="en-US" smtClean="0"/>
              <a:pPr/>
              <a:t>‹#›</a:t>
            </a:fld>
            <a:endParaRPr lang="en-US"/>
          </a:p>
        </p:txBody>
      </p:sp>
    </p:spTree>
    <p:extLst>
      <p:ext uri="{BB962C8B-B14F-4D97-AF65-F5344CB8AC3E}">
        <p14:creationId xmlns="" xmlns:p14="http://schemas.microsoft.com/office/powerpoint/2010/main" val="34527000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hyperlink" Target="mailto:bhaidar@gmail.com" TargetMode="External"/><Relationship Id="rId7"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hyperlink" Target="http://www.bhaidar.net/" TargetMode="External"/></Relationships>
</file>

<file path=ppt/slides/_rels/slide1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0.png"/><Relationship Id="rId7" Type="http://schemas.openxmlformats.org/officeDocument/2006/relationships/diagramColors" Target="../diagrams/colors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5.jpe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90600" y="2895600"/>
            <a:ext cx="7772400" cy="1470025"/>
          </a:xfrm>
        </p:spPr>
        <p:txBody>
          <a:bodyPr/>
          <a:lstStyle/>
          <a:p>
            <a:r>
              <a:rPr lang="en-US" dirty="0" err="1" smtClean="0">
                <a:solidFill>
                  <a:schemeClr val="bg1"/>
                </a:solidFill>
                <a:latin typeface="+mn-lt"/>
              </a:rPr>
              <a:t>WebMatrix</a:t>
            </a:r>
            <a:r>
              <a:rPr lang="en-US" dirty="0" smtClean="0">
                <a:solidFill>
                  <a:schemeClr val="bg1"/>
                </a:solidFill>
                <a:latin typeface="+mn-lt"/>
              </a:rPr>
              <a:t> &amp; Razor Pages</a:t>
            </a:r>
            <a:endParaRPr lang="en-US" dirty="0">
              <a:solidFill>
                <a:schemeClr val="bg1"/>
              </a:solidFill>
              <a:latin typeface="+mn-lt"/>
            </a:endParaRPr>
          </a:p>
        </p:txBody>
      </p:sp>
      <p:sp>
        <p:nvSpPr>
          <p:cNvPr id="3" name="Subtitle 2"/>
          <p:cNvSpPr>
            <a:spLocks noGrp="1"/>
          </p:cNvSpPr>
          <p:nvPr>
            <p:ph type="subTitle" idx="1"/>
          </p:nvPr>
        </p:nvSpPr>
        <p:spPr>
          <a:xfrm>
            <a:off x="2971800" y="4724400"/>
            <a:ext cx="2971800" cy="990600"/>
          </a:xfrm>
        </p:spPr>
        <p:txBody>
          <a:bodyPr>
            <a:normAutofit lnSpcReduction="10000"/>
          </a:bodyPr>
          <a:lstStyle/>
          <a:p>
            <a:pPr algn="l"/>
            <a:r>
              <a:rPr lang="en-US" sz="2400" dirty="0" smtClean="0">
                <a:solidFill>
                  <a:schemeClr val="bg1"/>
                </a:solidFill>
              </a:rPr>
              <a:t>Bilal Haidar</a:t>
            </a:r>
          </a:p>
          <a:p>
            <a:pPr algn="l"/>
            <a:r>
              <a:rPr lang="en-US" sz="1600" dirty="0" smtClean="0">
                <a:solidFill>
                  <a:schemeClr val="bg1"/>
                </a:solidFill>
                <a:hlinkClick r:id="rId3"/>
              </a:rPr>
              <a:t>bhaidar@gmail.com</a:t>
            </a:r>
            <a:endParaRPr lang="en-US" sz="1600" dirty="0" smtClean="0">
              <a:solidFill>
                <a:schemeClr val="bg1"/>
              </a:solidFill>
            </a:endParaRPr>
          </a:p>
          <a:p>
            <a:pPr algn="l"/>
            <a:r>
              <a:rPr lang="en-US" sz="1600" dirty="0" smtClean="0">
                <a:solidFill>
                  <a:schemeClr val="bg1"/>
                </a:solidFill>
                <a:hlinkClick r:id="rId4"/>
              </a:rPr>
              <a:t>http://www.bhaidar.net</a:t>
            </a:r>
            <a:endParaRPr lang="en-US" sz="1600" dirty="0" smtClean="0">
              <a:solidFill>
                <a:schemeClr val="bg1"/>
              </a:solidFill>
            </a:endParaRPr>
          </a:p>
          <a:p>
            <a:pPr algn="l"/>
            <a:endParaRPr lang="en-US" sz="1600" dirty="0">
              <a:solidFill>
                <a:schemeClr val="bg1"/>
              </a:solidFill>
            </a:endParaRPr>
          </a:p>
        </p:txBody>
      </p:sp>
      <p:pic>
        <p:nvPicPr>
          <p:cNvPr id="1026" name="Picture 2" descr="C:\Users\bhaidar\Downloads\1305807297_twitter.png"/>
          <p:cNvPicPr>
            <a:picLocks noChangeAspect="1" noChangeArrowheads="1"/>
          </p:cNvPicPr>
          <p:nvPr/>
        </p:nvPicPr>
        <p:blipFill>
          <a:blip r:embed="rId5" cstate="print"/>
          <a:srcRect/>
          <a:stretch>
            <a:fillRect/>
          </a:stretch>
        </p:blipFill>
        <p:spPr bwMode="auto">
          <a:xfrm>
            <a:off x="5335823" y="4800600"/>
            <a:ext cx="762000" cy="762000"/>
          </a:xfrm>
          <a:prstGeom prst="rect">
            <a:avLst/>
          </a:prstGeom>
          <a:noFill/>
        </p:spPr>
      </p:pic>
      <p:sp>
        <p:nvSpPr>
          <p:cNvPr id="5" name="TextBox 4"/>
          <p:cNvSpPr txBox="1"/>
          <p:nvPr/>
        </p:nvSpPr>
        <p:spPr>
          <a:xfrm>
            <a:off x="6021623" y="4648200"/>
            <a:ext cx="1418978" cy="830997"/>
          </a:xfrm>
          <a:prstGeom prst="rect">
            <a:avLst/>
          </a:prstGeom>
          <a:noFill/>
        </p:spPr>
        <p:txBody>
          <a:bodyPr wrap="none" rtlCol="0">
            <a:spAutoFit/>
          </a:bodyPr>
          <a:lstStyle/>
          <a:p>
            <a:r>
              <a:rPr lang="en-US" sz="2400" dirty="0" smtClean="0">
                <a:solidFill>
                  <a:schemeClr val="bg1"/>
                </a:solidFill>
              </a:rPr>
              <a:t>@</a:t>
            </a:r>
            <a:r>
              <a:rPr lang="en-US" sz="2400" dirty="0" err="1" smtClean="0">
                <a:solidFill>
                  <a:schemeClr val="bg1"/>
                </a:solidFill>
              </a:rPr>
              <a:t>bhaidar</a:t>
            </a:r>
            <a:r>
              <a:rPr lang="en-US" sz="2400" dirty="0" smtClean="0">
                <a:solidFill>
                  <a:schemeClr val="bg1"/>
                </a:solidFill>
              </a:rPr>
              <a:t/>
            </a:r>
            <a:br>
              <a:rPr lang="en-US" sz="2400" dirty="0" smtClean="0">
                <a:solidFill>
                  <a:schemeClr val="bg1"/>
                </a:solidFill>
              </a:rPr>
            </a:br>
            <a:endParaRPr lang="en-US" sz="2400" dirty="0" smtClean="0">
              <a:solidFill>
                <a:schemeClr val="bg1"/>
              </a:solidFill>
            </a:endParaRPr>
          </a:p>
        </p:txBody>
      </p:sp>
      <p:sp>
        <p:nvSpPr>
          <p:cNvPr id="6" name="TextBox 5"/>
          <p:cNvSpPr txBox="1"/>
          <p:nvPr/>
        </p:nvSpPr>
        <p:spPr>
          <a:xfrm>
            <a:off x="6021623" y="5105400"/>
            <a:ext cx="2207977" cy="646331"/>
          </a:xfrm>
          <a:prstGeom prst="rect">
            <a:avLst/>
          </a:prstGeom>
          <a:noFill/>
        </p:spPr>
        <p:txBody>
          <a:bodyPr wrap="none" rtlCol="0">
            <a:spAutoFit/>
          </a:bodyPr>
          <a:lstStyle/>
          <a:p>
            <a:r>
              <a:rPr lang="en-US" dirty="0" smtClean="0">
                <a:solidFill>
                  <a:schemeClr val="bg1"/>
                </a:solidFill>
              </a:rPr>
              <a:t>#</a:t>
            </a:r>
            <a:r>
              <a:rPr lang="en-US" dirty="0" err="1" smtClean="0">
                <a:solidFill>
                  <a:schemeClr val="bg1"/>
                </a:solidFill>
              </a:rPr>
              <a:t>TechDaysBeirut</a:t>
            </a:r>
            <a:endParaRPr lang="en-US" dirty="0" smtClean="0">
              <a:solidFill>
                <a:schemeClr val="bg1"/>
              </a:solidFill>
            </a:endParaRPr>
          </a:p>
          <a:p>
            <a:r>
              <a:rPr lang="en-US" dirty="0" smtClean="0">
                <a:solidFill>
                  <a:schemeClr val="bg1"/>
                </a:solidFill>
              </a:rPr>
              <a:t>#TechDaysBeirut2011</a:t>
            </a:r>
          </a:p>
        </p:txBody>
      </p:sp>
      <p:pic>
        <p:nvPicPr>
          <p:cNvPr id="4" name="Picture 2" descr="C:\Users\bhaidar\Desktop\MVP-logo-largeur.jpg"/>
          <p:cNvPicPr>
            <a:picLocks noChangeAspect="1" noChangeArrowheads="1"/>
          </p:cNvPicPr>
          <p:nvPr/>
        </p:nvPicPr>
        <p:blipFill>
          <a:blip r:embed="rId6" cstate="print"/>
          <a:srcRect/>
          <a:stretch>
            <a:fillRect/>
          </a:stretch>
        </p:blipFill>
        <p:spPr bwMode="auto">
          <a:xfrm>
            <a:off x="6996667" y="228600"/>
            <a:ext cx="2071133" cy="838200"/>
          </a:xfrm>
          <a:prstGeom prst="rect">
            <a:avLst/>
          </a:prstGeom>
          <a:ln>
            <a:noFill/>
          </a:ln>
          <a:effectLst>
            <a:outerShdw blurRad="190500" algn="tl" rotWithShape="0">
              <a:srgbClr val="000000">
                <a:alpha val="70000"/>
              </a:srgbClr>
            </a:outerShdw>
          </a:effectLst>
        </p:spPr>
      </p:pic>
      <p:pic>
        <p:nvPicPr>
          <p:cNvPr id="8" name="Picture 5" descr="C:\Users\hutnick\Desktop\Projects\Speaking\TechDays\TechDays\Images\telerikLogo.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648200" y="228600"/>
            <a:ext cx="2143125" cy="8572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pic>
        <p:nvPicPr>
          <p:cNvPr id="7" name="Picture 2" descr="C:\Users\bhaidar\Desktop\41Aa1hbt7SL__SL160_PIsitb-sticker-arrow-dp,TopRight,12,-18_SH30_OU01_AA160_.jpg"/>
          <p:cNvPicPr>
            <a:picLocks noChangeAspect="1" noChangeArrowheads="1"/>
          </p:cNvPicPr>
          <p:nvPr/>
        </p:nvPicPr>
        <p:blipFill>
          <a:blip r:embed="rId8" cstate="print"/>
          <a:srcRect/>
          <a:stretch>
            <a:fillRect/>
          </a:stretch>
        </p:blipFill>
        <p:spPr bwMode="auto">
          <a:xfrm>
            <a:off x="990600" y="4800600"/>
            <a:ext cx="1524000" cy="1524000"/>
          </a:xfrm>
          <a:prstGeom prst="rect">
            <a:avLst/>
          </a:prstGeom>
          <a:ln>
            <a:noFill/>
          </a:ln>
          <a:effectLst>
            <a:outerShdw blurRad="190500" algn="tl" rotWithShape="0">
              <a:srgbClr val="000000">
                <a:alpha val="70000"/>
              </a:srgbClr>
            </a:outerShdw>
          </a:effectLst>
        </p:spPr>
      </p:pic>
    </p:spTree>
    <p:extLst>
      <p:ext uri="{BB962C8B-B14F-4D97-AF65-F5344CB8AC3E}">
        <p14:creationId xmlns="" xmlns:p14="http://schemas.microsoft.com/office/powerpoint/2010/main" val="19995780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chemeClr val="bg1"/>
                </a:solidFill>
                <a:latin typeface="Segoe UI Light" pitchFamily="34" charset="0"/>
              </a:rPr>
              <a:t>Razor Pages (</a:t>
            </a:r>
            <a:r>
              <a:rPr lang="en-US" sz="2200" b="1" dirty="0" smtClean="0">
                <a:solidFill>
                  <a:schemeClr val="bg1"/>
                </a:solidFill>
                <a:latin typeface="Segoe UI Light" pitchFamily="34" charset="0"/>
              </a:rPr>
              <a:t>Architecture</a:t>
            </a:r>
            <a:r>
              <a:rPr lang="en-US" b="1" dirty="0" smtClean="0">
                <a:solidFill>
                  <a:schemeClr val="bg1"/>
                </a:solidFill>
                <a:latin typeface="Segoe UI Light" pitchFamily="34" charset="0"/>
              </a:rPr>
              <a:t>)</a:t>
            </a:r>
            <a:endParaRPr lang="en-US" b="1" dirty="0">
              <a:solidFill>
                <a:schemeClr val="bg1"/>
              </a:solidFill>
              <a:latin typeface="Segoe UI Light" pitchFamily="34" charset="0"/>
            </a:endParaRPr>
          </a:p>
        </p:txBody>
      </p:sp>
      <p:pic>
        <p:nvPicPr>
          <p:cNvPr id="5" name="Picture 4" descr="razor-architecture.png"/>
          <p:cNvPicPr>
            <a:picLocks noChangeAspect="1"/>
          </p:cNvPicPr>
          <p:nvPr/>
        </p:nvPicPr>
        <p:blipFill>
          <a:blip r:embed="rId3" cstate="print"/>
          <a:stretch>
            <a:fillRect/>
          </a:stretch>
        </p:blipFill>
        <p:spPr>
          <a:xfrm>
            <a:off x="748146" y="1371600"/>
            <a:ext cx="7786254" cy="5334000"/>
          </a:xfrm>
          <a:prstGeom prst="rect">
            <a:avLst/>
          </a:prstGeom>
          <a:ln>
            <a:noFill/>
          </a:ln>
          <a:effectLst>
            <a:outerShdw blurRad="190500" algn="tl" rotWithShape="0">
              <a:srgbClr val="000000">
                <a:alpha val="70000"/>
              </a:srgbClr>
            </a:outerShdw>
          </a:effectLst>
        </p:spPr>
      </p:pic>
      <p:graphicFrame>
        <p:nvGraphicFramePr>
          <p:cNvPr id="7" name="Diagram 6"/>
          <p:cNvGraphicFramePr/>
          <p:nvPr/>
        </p:nvGraphicFramePr>
        <p:xfrm>
          <a:off x="762000" y="6336268"/>
          <a:ext cx="7772400" cy="3693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en-US" sz="4000" b="1" dirty="0" smtClean="0">
                <a:solidFill>
                  <a:schemeClr val="bg1"/>
                </a:solidFill>
                <a:latin typeface="Segoe UI Light" pitchFamily="34" charset="0"/>
              </a:rPr>
              <a:t>Razor Pages (</a:t>
            </a:r>
            <a:r>
              <a:rPr lang="en-US" sz="2200" b="1" dirty="0" smtClean="0">
                <a:solidFill>
                  <a:schemeClr val="bg1"/>
                </a:solidFill>
                <a:latin typeface="Segoe UI Light" pitchFamily="34" charset="0"/>
              </a:rPr>
              <a:t>Architecture</a:t>
            </a:r>
            <a:r>
              <a:rPr lang="en-US" sz="4000" b="1" dirty="0" smtClean="0">
                <a:solidFill>
                  <a:schemeClr val="bg1"/>
                </a:solidFill>
                <a:latin typeface="Segoe UI Light" pitchFamily="34" charset="0"/>
              </a:rPr>
              <a:t>)</a:t>
            </a:r>
            <a:endParaRPr lang="en-US" sz="4000" b="1" dirty="0">
              <a:solidFill>
                <a:schemeClr val="bg1"/>
              </a:solidFill>
              <a:latin typeface="Segoe UI Light" pitchFamily="34" charset="0"/>
            </a:endParaRPr>
          </a:p>
        </p:txBody>
      </p:sp>
      <p:graphicFrame>
        <p:nvGraphicFramePr>
          <p:cNvPr id="7" name="Diagram 6"/>
          <p:cNvGraphicFramePr/>
          <p:nvPr/>
        </p:nvGraphicFramePr>
        <p:xfrm>
          <a:off x="762000" y="6336268"/>
          <a:ext cx="7772400" cy="3693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descr="razor-architecture-1.png"/>
          <p:cNvPicPr>
            <a:picLocks noChangeAspect="1"/>
          </p:cNvPicPr>
          <p:nvPr/>
        </p:nvPicPr>
        <p:blipFill>
          <a:blip r:embed="rId8" cstate="print"/>
          <a:stretch>
            <a:fillRect/>
          </a:stretch>
        </p:blipFill>
        <p:spPr>
          <a:xfrm>
            <a:off x="228600" y="1371600"/>
            <a:ext cx="8686800" cy="4738189"/>
          </a:xfrm>
          <a:prstGeom prst="rect">
            <a:avLst/>
          </a:prstGeom>
          <a:ln>
            <a:noFill/>
          </a:ln>
          <a:effectLst>
            <a:outerShdw blurRad="190500" algn="tl" rotWithShape="0">
              <a:srgbClr val="000000">
                <a:alpha val="70000"/>
              </a:srgbClr>
            </a:outerShdw>
          </a:effectLst>
        </p:spPr>
      </p:pic>
      <p:sp>
        <p:nvSpPr>
          <p:cNvPr id="9" name="TextBox 8"/>
          <p:cNvSpPr txBox="1"/>
          <p:nvPr/>
        </p:nvSpPr>
        <p:spPr>
          <a:xfrm>
            <a:off x="1082809" y="6324600"/>
            <a:ext cx="1310552" cy="369332"/>
          </a:xfrm>
          <a:prstGeom prst="rect">
            <a:avLst/>
          </a:prstGeom>
          <a:solidFill>
            <a:schemeClr val="accent3"/>
          </a:solidFill>
        </p:spPr>
        <p:style>
          <a:lnRef idx="1">
            <a:schemeClr val="accent6"/>
          </a:lnRef>
          <a:fillRef idx="3">
            <a:schemeClr val="accent6"/>
          </a:fillRef>
          <a:effectRef idx="2">
            <a:schemeClr val="accent6"/>
          </a:effectRef>
          <a:fontRef idx="minor">
            <a:schemeClr val="lt1"/>
          </a:fontRef>
        </p:style>
        <p:txBody>
          <a:bodyPr wrap="none" rtlCol="0">
            <a:spAutoFit/>
          </a:bodyPr>
          <a:lstStyle/>
          <a:p>
            <a:r>
              <a:rPr lang="en-US" dirty="0" smtClean="0"/>
              <a:t>Page Layout</a:t>
            </a:r>
            <a:endParaRPr lang="en-US" dirty="0"/>
          </a:p>
        </p:txBody>
      </p:sp>
      <p:sp>
        <p:nvSpPr>
          <p:cNvPr id="10" name="TextBox 9"/>
          <p:cNvSpPr txBox="1"/>
          <p:nvPr/>
        </p:nvSpPr>
        <p:spPr>
          <a:xfrm>
            <a:off x="3111023" y="6324600"/>
            <a:ext cx="1460977" cy="369332"/>
          </a:xfrm>
          <a:prstGeom prst="rect">
            <a:avLst/>
          </a:prstGeom>
          <a:solidFill>
            <a:schemeClr val="accent3"/>
          </a:solidFill>
        </p:spPr>
        <p:style>
          <a:lnRef idx="1">
            <a:schemeClr val="accent6"/>
          </a:lnRef>
          <a:fillRef idx="3">
            <a:schemeClr val="accent6"/>
          </a:fillRef>
          <a:effectRef idx="2">
            <a:schemeClr val="accent6"/>
          </a:effectRef>
          <a:fontRef idx="minor">
            <a:schemeClr val="lt1"/>
          </a:fontRef>
        </p:style>
        <p:txBody>
          <a:bodyPr wrap="none" rtlCol="0">
            <a:spAutoFit/>
          </a:bodyPr>
          <a:lstStyle/>
          <a:p>
            <a:r>
              <a:rPr lang="en-US" dirty="0" smtClean="0"/>
              <a:t>Handle Errors</a:t>
            </a:r>
            <a:endParaRPr lang="en-US" dirty="0"/>
          </a:p>
        </p:txBody>
      </p:sp>
      <p:sp>
        <p:nvSpPr>
          <p:cNvPr id="11" name="TextBox 10"/>
          <p:cNvSpPr txBox="1"/>
          <p:nvPr/>
        </p:nvSpPr>
        <p:spPr>
          <a:xfrm>
            <a:off x="5326655" y="6324600"/>
            <a:ext cx="2217145" cy="369332"/>
          </a:xfrm>
          <a:prstGeom prst="rect">
            <a:avLst/>
          </a:prstGeom>
          <a:solidFill>
            <a:schemeClr val="accent3"/>
          </a:solidFill>
        </p:spPr>
        <p:style>
          <a:lnRef idx="1">
            <a:schemeClr val="accent6"/>
          </a:lnRef>
          <a:fillRef idx="3">
            <a:schemeClr val="accent6"/>
          </a:fillRef>
          <a:effectRef idx="2">
            <a:schemeClr val="accent6"/>
          </a:effectRef>
          <a:fontRef idx="minor">
            <a:schemeClr val="lt1"/>
          </a:fontRef>
        </p:style>
        <p:txBody>
          <a:bodyPr wrap="none" rtlCol="0">
            <a:spAutoFit/>
          </a:bodyPr>
          <a:lstStyle/>
          <a:p>
            <a:r>
              <a:rPr lang="en-US" dirty="0" smtClean="0"/>
              <a:t>Restrict Folder Access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bg1"/>
                </a:solidFill>
                <a:latin typeface="Segoe UI Light" pitchFamily="34" charset="0"/>
              </a:rPr>
              <a:t>Razor Pages (</a:t>
            </a:r>
            <a:r>
              <a:rPr lang="en-US" sz="2200" b="1" dirty="0" smtClean="0">
                <a:solidFill>
                  <a:schemeClr val="bg1"/>
                </a:solidFill>
                <a:latin typeface="Segoe UI Light" pitchFamily="34" charset="0"/>
              </a:rPr>
              <a:t>Statements</a:t>
            </a:r>
            <a:r>
              <a:rPr lang="en-US" b="1" dirty="0" smtClean="0">
                <a:solidFill>
                  <a:schemeClr val="bg1"/>
                </a:solidFill>
                <a:latin typeface="Segoe UI Light" pitchFamily="34" charset="0"/>
              </a:rPr>
              <a:t>)</a:t>
            </a:r>
            <a:endParaRPr lang="en-US" b="1" dirty="0">
              <a:solidFill>
                <a:schemeClr val="bg1"/>
              </a:solidFill>
              <a:latin typeface="Segoe UI Light" pitchFamily="34" charset="0"/>
            </a:endParaRPr>
          </a:p>
        </p:txBody>
      </p:sp>
      <p:grpSp>
        <p:nvGrpSpPr>
          <p:cNvPr id="3" name="Group 13"/>
          <p:cNvGrpSpPr/>
          <p:nvPr/>
        </p:nvGrpSpPr>
        <p:grpSpPr>
          <a:xfrm>
            <a:off x="903320" y="2057400"/>
            <a:ext cx="7211109" cy="738664"/>
            <a:chOff x="903320" y="2057400"/>
            <a:chExt cx="7211109" cy="738664"/>
          </a:xfrm>
        </p:grpSpPr>
        <p:sp>
          <p:nvSpPr>
            <p:cNvPr id="5" name="TextBox 4"/>
            <p:cNvSpPr txBox="1"/>
            <p:nvPr/>
          </p:nvSpPr>
          <p:spPr>
            <a:xfrm>
              <a:off x="3848520" y="2057400"/>
              <a:ext cx="4265909" cy="738664"/>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endParaRPr lang="en-US" sz="1400" dirty="0" smtClean="0"/>
            </a:p>
            <a:p>
              <a:r>
                <a:rPr lang="en-US" sz="1400" dirty="0" smtClean="0"/>
                <a:t>@{  </a:t>
              </a:r>
              <a:r>
                <a:rPr lang="en-US" sz="1400" dirty="0" err="1" smtClean="0"/>
                <a:t>var</a:t>
              </a:r>
              <a:r>
                <a:rPr lang="en-US" sz="1400" dirty="0" smtClean="0"/>
                <a:t> </a:t>
              </a:r>
              <a:r>
                <a:rPr lang="en-US" sz="1400" dirty="0" err="1" smtClean="0"/>
                <a:t>myMessage</a:t>
              </a:r>
              <a:r>
                <a:rPr lang="en-US" sz="1400" dirty="0" smtClean="0"/>
                <a:t> = "Hello World";  }</a:t>
              </a:r>
              <a:br>
                <a:rPr lang="en-US" sz="1400" dirty="0" smtClean="0"/>
              </a:br>
              <a:endParaRPr lang="en-US" sz="1400" dirty="0" smtClean="0">
                <a:latin typeface="Courier New" pitchFamily="49" charset="0"/>
                <a:cs typeface="Courier New" pitchFamily="49" charset="0"/>
              </a:endParaRPr>
            </a:p>
          </p:txBody>
        </p:sp>
        <p:sp>
          <p:nvSpPr>
            <p:cNvPr id="9" name="Rectangle 8"/>
            <p:cNvSpPr/>
            <p:nvPr/>
          </p:nvSpPr>
          <p:spPr>
            <a:xfrm>
              <a:off x="903320" y="2209800"/>
              <a:ext cx="1770100" cy="369332"/>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Single Statement</a:t>
              </a:r>
            </a:p>
          </p:txBody>
        </p:sp>
      </p:grpSp>
      <p:grpSp>
        <p:nvGrpSpPr>
          <p:cNvPr id="4" name="Group 14"/>
          <p:cNvGrpSpPr/>
          <p:nvPr/>
        </p:nvGrpSpPr>
        <p:grpSpPr>
          <a:xfrm>
            <a:off x="918345" y="3124200"/>
            <a:ext cx="7196086" cy="738664"/>
            <a:chOff x="918345" y="3124200"/>
            <a:chExt cx="7196086" cy="738664"/>
          </a:xfrm>
        </p:grpSpPr>
        <p:sp>
          <p:nvSpPr>
            <p:cNvPr id="10" name="TextBox 9"/>
            <p:cNvSpPr txBox="1"/>
            <p:nvPr/>
          </p:nvSpPr>
          <p:spPr>
            <a:xfrm>
              <a:off x="3848520" y="3124200"/>
              <a:ext cx="4265911" cy="738664"/>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endParaRPr lang="en-US" sz="1400" dirty="0" smtClean="0"/>
            </a:p>
            <a:p>
              <a:r>
                <a:rPr lang="en-US" sz="1400" dirty="0" smtClean="0"/>
                <a:t>&lt;p&gt;The value of </a:t>
              </a:r>
              <a:r>
                <a:rPr lang="en-US" sz="1400" dirty="0" err="1" smtClean="0"/>
                <a:t>myMessage</a:t>
              </a:r>
              <a:r>
                <a:rPr lang="en-US" sz="1400" dirty="0" smtClean="0"/>
                <a:t> is: @</a:t>
              </a:r>
              <a:r>
                <a:rPr lang="en-US" sz="1400" dirty="0" err="1" smtClean="0"/>
                <a:t>myMessage</a:t>
              </a:r>
              <a:r>
                <a:rPr lang="en-US" sz="1400" dirty="0" smtClean="0"/>
                <a:t>&lt;/p&gt;</a:t>
              </a:r>
            </a:p>
            <a:p>
              <a:endParaRPr lang="en-US" sz="1400" dirty="0" smtClean="0">
                <a:latin typeface="Courier New" pitchFamily="49" charset="0"/>
                <a:cs typeface="Courier New" pitchFamily="49" charset="0"/>
              </a:endParaRPr>
            </a:p>
          </p:txBody>
        </p:sp>
        <p:sp>
          <p:nvSpPr>
            <p:cNvPr id="12" name="Rectangle 11"/>
            <p:cNvSpPr/>
            <p:nvPr/>
          </p:nvSpPr>
          <p:spPr>
            <a:xfrm>
              <a:off x="918345" y="3352800"/>
              <a:ext cx="1762213" cy="369332"/>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Inline Expression</a:t>
              </a:r>
            </a:p>
          </p:txBody>
        </p:sp>
      </p:grpSp>
      <p:grpSp>
        <p:nvGrpSpPr>
          <p:cNvPr id="7" name="Group 15"/>
          <p:cNvGrpSpPr/>
          <p:nvPr/>
        </p:nvGrpSpPr>
        <p:grpSpPr>
          <a:xfrm>
            <a:off x="748556" y="4190762"/>
            <a:ext cx="7365875" cy="1600438"/>
            <a:chOff x="748556" y="4190762"/>
            <a:chExt cx="7365875" cy="1600438"/>
          </a:xfrm>
        </p:grpSpPr>
        <p:sp>
          <p:nvSpPr>
            <p:cNvPr id="6" name="TextBox 5"/>
            <p:cNvSpPr txBox="1"/>
            <p:nvPr/>
          </p:nvSpPr>
          <p:spPr>
            <a:xfrm>
              <a:off x="3846508" y="4190762"/>
              <a:ext cx="4267923" cy="1600438"/>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a:buNone/>
              </a:pPr>
              <a:r>
                <a:rPr lang="en-US" sz="1400" dirty="0" smtClean="0"/>
                <a:t>@{</a:t>
              </a:r>
              <a:br>
                <a:rPr lang="en-US" sz="1400" dirty="0" smtClean="0"/>
              </a:br>
              <a:r>
                <a:rPr lang="en-US" sz="1400" dirty="0" smtClean="0"/>
                <a:t>       </a:t>
              </a:r>
              <a:r>
                <a:rPr lang="en-US" sz="1400" dirty="0" err="1" smtClean="0"/>
                <a:t>var</a:t>
              </a:r>
              <a:r>
                <a:rPr lang="en-US" sz="1400" dirty="0" smtClean="0"/>
                <a:t> greeting = "Welcome to our site!";</a:t>
              </a:r>
              <a:br>
                <a:rPr lang="en-US" sz="1400" dirty="0" smtClean="0"/>
              </a:br>
              <a:r>
                <a:rPr lang="en-US" sz="1400" dirty="0" smtClean="0"/>
                <a:t>       </a:t>
              </a:r>
              <a:r>
                <a:rPr lang="en-US" sz="1400" dirty="0" err="1" smtClean="0"/>
                <a:t>var</a:t>
              </a:r>
              <a:r>
                <a:rPr lang="en-US" sz="1400" dirty="0" smtClean="0"/>
                <a:t> </a:t>
              </a:r>
              <a:r>
                <a:rPr lang="en-US" sz="1400" dirty="0" err="1" smtClean="0"/>
                <a:t>weekDay</a:t>
              </a:r>
              <a:r>
                <a:rPr lang="en-US" sz="1400" dirty="0" smtClean="0"/>
                <a:t> = </a:t>
              </a:r>
              <a:r>
                <a:rPr lang="en-US" sz="1400" dirty="0" err="1" smtClean="0"/>
                <a:t>DateTime.Now.DayOfWeek</a:t>
              </a:r>
              <a:r>
                <a:rPr lang="en-US" sz="1400" dirty="0" smtClean="0"/>
                <a:t>;</a:t>
              </a:r>
              <a:br>
                <a:rPr lang="en-US" sz="1400" dirty="0" smtClean="0"/>
              </a:br>
              <a:r>
                <a:rPr lang="en-US" sz="1400" dirty="0" smtClean="0"/>
                <a:t>       </a:t>
              </a:r>
              <a:r>
                <a:rPr lang="en-US" sz="1400" dirty="0" err="1" smtClean="0"/>
                <a:t>var</a:t>
              </a:r>
              <a:r>
                <a:rPr lang="en-US" sz="1400" dirty="0" smtClean="0"/>
                <a:t> </a:t>
              </a:r>
              <a:r>
                <a:rPr lang="en-US" sz="1400" dirty="0" err="1" smtClean="0"/>
                <a:t>greetingMessage</a:t>
              </a:r>
              <a:r>
                <a:rPr lang="en-US" sz="1400" dirty="0" smtClean="0"/>
                <a:t> = greeting + " Today is: " + </a:t>
              </a:r>
              <a:r>
                <a:rPr lang="en-US" sz="1400" dirty="0" err="1" smtClean="0"/>
                <a:t>weekDay</a:t>
              </a:r>
              <a:r>
                <a:rPr lang="en-US" sz="1400" dirty="0" smtClean="0"/>
                <a:t>;</a:t>
              </a:r>
              <a:br>
                <a:rPr lang="en-US" sz="1400" dirty="0" smtClean="0"/>
              </a:br>
              <a:r>
                <a:rPr lang="en-US" sz="1400" dirty="0" smtClean="0"/>
                <a:t>}</a:t>
              </a:r>
              <a:br>
                <a:rPr lang="en-US" sz="1400" dirty="0" smtClean="0"/>
              </a:br>
              <a:r>
                <a:rPr lang="en-US" sz="1400" dirty="0" smtClean="0"/>
                <a:t>&lt;p&gt;The greeting is: @</a:t>
              </a:r>
              <a:r>
                <a:rPr lang="en-US" sz="1400" dirty="0" err="1" smtClean="0"/>
                <a:t>greetingMessage</a:t>
              </a:r>
              <a:r>
                <a:rPr lang="en-US" sz="1400" dirty="0" smtClean="0"/>
                <a:t>&lt;/p&gt;</a:t>
              </a:r>
              <a:endParaRPr lang="en-US" sz="1400" dirty="0"/>
            </a:p>
          </p:txBody>
        </p:sp>
        <p:sp>
          <p:nvSpPr>
            <p:cNvPr id="13" name="Rectangle 12"/>
            <p:cNvSpPr/>
            <p:nvPr/>
          </p:nvSpPr>
          <p:spPr>
            <a:xfrm>
              <a:off x="748556" y="4812268"/>
              <a:ext cx="2093907" cy="369332"/>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Multiple Statements</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10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solidFill>
                  <a:schemeClr val="bg1"/>
                </a:solidFill>
                <a:latin typeface="Segoe UI Light" pitchFamily="34" charset="0"/>
              </a:rPr>
              <a:t>Razor Pages (</a:t>
            </a:r>
            <a:r>
              <a:rPr lang="en-US" sz="2200" b="1" dirty="0" smtClean="0">
                <a:solidFill>
                  <a:schemeClr val="bg1"/>
                </a:solidFill>
                <a:latin typeface="Segoe UI Light" pitchFamily="34" charset="0"/>
              </a:rPr>
              <a:t>Text, Markup, &amp; Code</a:t>
            </a:r>
            <a:r>
              <a:rPr lang="en-US" b="1" dirty="0" smtClean="0">
                <a:solidFill>
                  <a:schemeClr val="bg1"/>
                </a:solidFill>
                <a:latin typeface="Segoe UI Light" pitchFamily="34" charset="0"/>
              </a:rPr>
              <a:t>)</a:t>
            </a:r>
            <a:endParaRPr lang="en-US" b="1" dirty="0">
              <a:solidFill>
                <a:schemeClr val="bg1"/>
              </a:solidFill>
              <a:latin typeface="Segoe UI Light" pitchFamily="34" charset="0"/>
            </a:endParaRPr>
          </a:p>
        </p:txBody>
      </p:sp>
      <p:grpSp>
        <p:nvGrpSpPr>
          <p:cNvPr id="3" name="Group 14"/>
          <p:cNvGrpSpPr/>
          <p:nvPr/>
        </p:nvGrpSpPr>
        <p:grpSpPr>
          <a:xfrm>
            <a:off x="1287467" y="5218093"/>
            <a:ext cx="6826964" cy="954107"/>
            <a:chOff x="1287467" y="5218093"/>
            <a:chExt cx="6826964" cy="954107"/>
          </a:xfrm>
        </p:grpSpPr>
        <p:sp>
          <p:nvSpPr>
            <p:cNvPr id="7" name="TextBox 6"/>
            <p:cNvSpPr txBox="1"/>
            <p:nvPr/>
          </p:nvSpPr>
          <p:spPr>
            <a:xfrm>
              <a:off x="3846508" y="5218093"/>
              <a:ext cx="4267923" cy="954107"/>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smtClean="0">
                  <a:latin typeface="Courier New" pitchFamily="49" charset="0"/>
                  <a:cs typeface="Courier New" pitchFamily="49" charset="0"/>
                </a:rPr>
                <a:t>@{</a:t>
              </a:r>
            </a:p>
            <a:p>
              <a:r>
                <a:rPr lang="en-US" sz="1400" dirty="0">
                  <a:latin typeface="Courier New" pitchFamily="49" charset="0"/>
                  <a:cs typeface="Courier New" pitchFamily="49" charset="0"/>
                </a:rPr>
                <a:t> </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var</a:t>
              </a:r>
              <a:r>
                <a:rPr lang="en-US" sz="1400" dirty="0" smtClean="0">
                  <a:latin typeface="Courier New" pitchFamily="49" charset="0"/>
                  <a:cs typeface="Courier New" pitchFamily="49" charset="0"/>
                </a:rPr>
                <a:t> name = “John Doe”;</a:t>
              </a:r>
            </a:p>
            <a:p>
              <a:r>
                <a:rPr lang="en-US" sz="1400" dirty="0" smtClean="0">
                  <a:latin typeface="Courier New" pitchFamily="49" charset="0"/>
                  <a:cs typeface="Courier New" pitchFamily="49" charset="0"/>
                </a:rPr>
                <a:t>   @: Your name: @name</a:t>
              </a:r>
            </a:p>
            <a:p>
              <a:r>
                <a:rPr lang="en-US" sz="1400" dirty="0" smtClean="0">
                  <a:latin typeface="Courier New" pitchFamily="49" charset="0"/>
                  <a:cs typeface="Courier New" pitchFamily="49" charset="0"/>
                </a:rPr>
                <a:t>}</a:t>
              </a:r>
            </a:p>
          </p:txBody>
        </p:sp>
        <p:sp>
          <p:nvSpPr>
            <p:cNvPr id="9" name="Rectangle 8"/>
            <p:cNvSpPr/>
            <p:nvPr/>
          </p:nvSpPr>
          <p:spPr>
            <a:xfrm>
              <a:off x="1287467" y="5498068"/>
              <a:ext cx="1138452" cy="369332"/>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Single line</a:t>
              </a:r>
              <a:endParaRPr lang="en-US" dirty="0">
                <a:solidFill>
                  <a:schemeClr val="bg1"/>
                </a:solidFill>
                <a:effectLst>
                  <a:outerShdw blurRad="38100" dist="38100" dir="2700000" algn="tl">
                    <a:srgbClr val="000000">
                      <a:alpha val="43137"/>
                    </a:srgbClr>
                  </a:outerShdw>
                </a:effectLst>
              </a:endParaRPr>
            </a:p>
          </p:txBody>
        </p:sp>
      </p:grpSp>
      <p:grpSp>
        <p:nvGrpSpPr>
          <p:cNvPr id="4" name="Group 12"/>
          <p:cNvGrpSpPr/>
          <p:nvPr/>
        </p:nvGrpSpPr>
        <p:grpSpPr>
          <a:xfrm>
            <a:off x="1213334" y="1890355"/>
            <a:ext cx="6901095" cy="1384995"/>
            <a:chOff x="1213334" y="1890355"/>
            <a:chExt cx="6901095" cy="1384995"/>
          </a:xfrm>
        </p:grpSpPr>
        <p:sp>
          <p:nvSpPr>
            <p:cNvPr id="6" name="TextBox 5"/>
            <p:cNvSpPr txBox="1"/>
            <p:nvPr/>
          </p:nvSpPr>
          <p:spPr>
            <a:xfrm>
              <a:off x="3848520" y="1890355"/>
              <a:ext cx="4265909" cy="1384995"/>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smtClean="0">
                  <a:latin typeface="Courier New" pitchFamily="49" charset="0"/>
                  <a:cs typeface="Courier New" pitchFamily="49" charset="0"/>
                </a:rPr>
                <a:t>@{</a:t>
              </a:r>
            </a:p>
            <a:p>
              <a:r>
                <a:rPr lang="en-US" sz="1400" dirty="0">
                  <a:latin typeface="Courier New" pitchFamily="49" charset="0"/>
                  <a:cs typeface="Courier New" pitchFamily="49" charset="0"/>
                </a:rPr>
                <a:t> </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var</a:t>
              </a:r>
              <a:r>
                <a:rPr lang="en-US" sz="1400" dirty="0" smtClean="0">
                  <a:latin typeface="Courier New" pitchFamily="49" charset="0"/>
                  <a:cs typeface="Courier New" pitchFamily="49" charset="0"/>
                </a:rPr>
                <a:t> name = “John Doe”;</a:t>
              </a:r>
            </a:p>
            <a:p>
              <a:r>
                <a:rPr lang="en-US" sz="1400" dirty="0" smtClean="0">
                  <a:latin typeface="Courier New" pitchFamily="49" charset="0"/>
                  <a:cs typeface="Courier New" pitchFamily="49" charset="0"/>
                </a:rPr>
                <a:t>   &lt;div&gt;</a:t>
              </a:r>
            </a:p>
            <a:p>
              <a:r>
                <a:rPr lang="en-US" sz="1400" dirty="0" smtClean="0">
                  <a:latin typeface="Courier New" pitchFamily="49" charset="0"/>
                  <a:cs typeface="Courier New" pitchFamily="49" charset="0"/>
                </a:rPr>
                <a:t>     Your name: @name</a:t>
              </a:r>
            </a:p>
            <a:p>
              <a:r>
                <a:rPr lang="en-US" sz="1400" dirty="0">
                  <a:latin typeface="Courier New" pitchFamily="49" charset="0"/>
                  <a:cs typeface="Courier New" pitchFamily="49" charset="0"/>
                </a:rPr>
                <a:t> </a:t>
              </a:r>
              <a:r>
                <a:rPr lang="en-US" sz="1400" dirty="0" smtClean="0">
                  <a:latin typeface="Courier New" pitchFamily="49" charset="0"/>
                  <a:cs typeface="Courier New" pitchFamily="49" charset="0"/>
                </a:rPr>
                <a:t>  &lt;/div&gt;</a:t>
              </a:r>
            </a:p>
            <a:p>
              <a:r>
                <a:rPr lang="en-US" sz="1400" dirty="0" smtClean="0">
                  <a:latin typeface="Courier New" pitchFamily="49" charset="0"/>
                  <a:cs typeface="Courier New" pitchFamily="49" charset="0"/>
                </a:rPr>
                <a:t>}</a:t>
              </a:r>
            </a:p>
          </p:txBody>
        </p:sp>
        <p:sp>
          <p:nvSpPr>
            <p:cNvPr id="10" name="Rectangle 9"/>
            <p:cNvSpPr/>
            <p:nvPr/>
          </p:nvSpPr>
          <p:spPr>
            <a:xfrm>
              <a:off x="1213334" y="2373868"/>
              <a:ext cx="1290738" cy="369332"/>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HTML Block</a:t>
              </a:r>
            </a:p>
          </p:txBody>
        </p:sp>
      </p:grpSp>
      <p:grpSp>
        <p:nvGrpSpPr>
          <p:cNvPr id="5" name="Group 13"/>
          <p:cNvGrpSpPr/>
          <p:nvPr/>
        </p:nvGrpSpPr>
        <p:grpSpPr>
          <a:xfrm>
            <a:off x="1298712" y="3429000"/>
            <a:ext cx="6815719" cy="1600438"/>
            <a:chOff x="1298712" y="3429000"/>
            <a:chExt cx="6815719" cy="1600438"/>
          </a:xfrm>
        </p:grpSpPr>
        <p:sp>
          <p:nvSpPr>
            <p:cNvPr id="11" name="TextBox 10"/>
            <p:cNvSpPr txBox="1"/>
            <p:nvPr/>
          </p:nvSpPr>
          <p:spPr>
            <a:xfrm>
              <a:off x="3848520" y="3429000"/>
              <a:ext cx="4265911" cy="1600438"/>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smtClean="0">
                  <a:latin typeface="Courier New" pitchFamily="49" charset="0"/>
                  <a:cs typeface="Courier New" pitchFamily="49" charset="0"/>
                </a:rPr>
                <a:t>@{</a:t>
              </a:r>
            </a:p>
            <a:p>
              <a:r>
                <a:rPr lang="en-US" sz="1400" dirty="0">
                  <a:latin typeface="Courier New" pitchFamily="49" charset="0"/>
                  <a:cs typeface="Courier New" pitchFamily="49" charset="0"/>
                </a:rPr>
                <a:t> </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var</a:t>
              </a:r>
              <a:r>
                <a:rPr lang="en-US" sz="1400" dirty="0" smtClean="0">
                  <a:latin typeface="Courier New" pitchFamily="49" charset="0"/>
                  <a:cs typeface="Courier New" pitchFamily="49" charset="0"/>
                </a:rPr>
                <a:t> name = “John Doe”;</a:t>
              </a:r>
            </a:p>
            <a:p>
              <a:r>
                <a:rPr lang="en-US" sz="1400" dirty="0" smtClean="0">
                  <a:latin typeface="Courier New" pitchFamily="49" charset="0"/>
                  <a:cs typeface="Courier New" pitchFamily="49" charset="0"/>
                </a:rPr>
                <a:t>   &lt;text&gt;</a:t>
              </a:r>
            </a:p>
            <a:p>
              <a:r>
                <a:rPr lang="en-US" sz="1400" dirty="0" smtClean="0">
                  <a:latin typeface="Courier New" pitchFamily="49" charset="0"/>
                  <a:cs typeface="Courier New" pitchFamily="49" charset="0"/>
                </a:rPr>
                <a:t>     Your name: @name</a:t>
              </a:r>
              <a:br>
                <a:rPr lang="en-US" sz="1400" dirty="0" smtClean="0">
                  <a:latin typeface="Courier New" pitchFamily="49" charset="0"/>
                  <a:cs typeface="Courier New" pitchFamily="49" charset="0"/>
                </a:rPr>
              </a:br>
              <a:r>
                <a:rPr lang="en-US" sz="1400" dirty="0" smtClean="0">
                  <a:latin typeface="Courier New" pitchFamily="49" charset="0"/>
                  <a:cs typeface="Courier New" pitchFamily="49" charset="0"/>
                </a:rPr>
                <a:t>     Welcome @name to our website! </a:t>
              </a:r>
            </a:p>
            <a:p>
              <a:r>
                <a:rPr lang="en-US" sz="1400" dirty="0">
                  <a:latin typeface="Courier New" pitchFamily="49" charset="0"/>
                  <a:cs typeface="Courier New" pitchFamily="49" charset="0"/>
                </a:rPr>
                <a:t> </a:t>
              </a:r>
              <a:r>
                <a:rPr lang="en-US" sz="1400" dirty="0" smtClean="0">
                  <a:latin typeface="Courier New" pitchFamily="49" charset="0"/>
                  <a:cs typeface="Courier New" pitchFamily="49" charset="0"/>
                </a:rPr>
                <a:t>  &lt;/text&gt;</a:t>
              </a:r>
            </a:p>
            <a:p>
              <a:r>
                <a:rPr lang="en-US" sz="1400" dirty="0" smtClean="0">
                  <a:latin typeface="Courier New" pitchFamily="49" charset="0"/>
                  <a:cs typeface="Courier New" pitchFamily="49" charset="0"/>
                </a:rPr>
                <a:t>}</a:t>
              </a:r>
            </a:p>
          </p:txBody>
        </p:sp>
        <p:sp>
          <p:nvSpPr>
            <p:cNvPr id="12" name="Rectangle 11"/>
            <p:cNvSpPr/>
            <p:nvPr/>
          </p:nvSpPr>
          <p:spPr>
            <a:xfrm>
              <a:off x="1298712" y="4050268"/>
              <a:ext cx="1119986" cy="369332"/>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Text Block</a:t>
              </a:r>
              <a:endParaRPr lang="en-US" dirty="0">
                <a:solidFill>
                  <a:schemeClr val="bg1"/>
                </a:solidFill>
                <a:effectLst>
                  <a:outerShdw blurRad="38100" dist="38100" dir="2700000" algn="tl">
                    <a:srgbClr val="000000">
                      <a:alpha val="43137"/>
                    </a:srgbClr>
                  </a:outerShdw>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10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bg1"/>
                </a:solidFill>
                <a:latin typeface="Segoe UI Light" pitchFamily="34" charset="0"/>
              </a:rPr>
              <a:t>Razor Pages (</a:t>
            </a:r>
            <a:r>
              <a:rPr lang="en-US" sz="2200" b="1" dirty="0" smtClean="0">
                <a:solidFill>
                  <a:schemeClr val="bg1"/>
                </a:solidFill>
                <a:latin typeface="Segoe UI Light" pitchFamily="34" charset="0"/>
              </a:rPr>
              <a:t>Whitespace</a:t>
            </a:r>
            <a:r>
              <a:rPr lang="en-US" b="1" dirty="0" smtClean="0">
                <a:solidFill>
                  <a:schemeClr val="bg1"/>
                </a:solidFill>
                <a:latin typeface="Segoe UI Light" pitchFamily="34" charset="0"/>
              </a:rPr>
              <a:t>)</a:t>
            </a:r>
            <a:endParaRPr lang="en-US" b="1" dirty="0">
              <a:solidFill>
                <a:schemeClr val="bg1"/>
              </a:solidFill>
              <a:latin typeface="Segoe UI Light" pitchFamily="34" charset="0"/>
            </a:endParaRPr>
          </a:p>
        </p:txBody>
      </p:sp>
      <p:grpSp>
        <p:nvGrpSpPr>
          <p:cNvPr id="3" name="Group 18"/>
          <p:cNvGrpSpPr/>
          <p:nvPr/>
        </p:nvGrpSpPr>
        <p:grpSpPr>
          <a:xfrm>
            <a:off x="1826677" y="4953000"/>
            <a:ext cx="6287754" cy="1384995"/>
            <a:chOff x="1826677" y="4953000"/>
            <a:chExt cx="6287754" cy="1384995"/>
          </a:xfrm>
        </p:grpSpPr>
        <p:sp>
          <p:nvSpPr>
            <p:cNvPr id="5" name="TextBox 4"/>
            <p:cNvSpPr txBox="1"/>
            <p:nvPr/>
          </p:nvSpPr>
          <p:spPr>
            <a:xfrm>
              <a:off x="3846508" y="4953000"/>
              <a:ext cx="4267923" cy="1384995"/>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a:buNone/>
              </a:pPr>
              <a:endParaRPr lang="en-US" sz="1400" dirty="0" smtClean="0"/>
            </a:p>
            <a:p>
              <a:pPr>
                <a:buNone/>
              </a:pPr>
              <a:r>
                <a:rPr lang="en-US" sz="1400" dirty="0" smtClean="0"/>
                <a:t>@{ </a:t>
              </a:r>
              <a:r>
                <a:rPr lang="en-US" sz="1400" dirty="0" err="1" smtClean="0"/>
                <a:t>var</a:t>
              </a:r>
              <a:r>
                <a:rPr lang="en-US" sz="1400" dirty="0" smtClean="0"/>
                <a:t> </a:t>
              </a:r>
              <a:r>
                <a:rPr lang="en-US" sz="1400" dirty="0" err="1" smtClean="0"/>
                <a:t>lastName</a:t>
              </a:r>
              <a:r>
                <a:rPr lang="en-US" sz="1400" dirty="0" smtClean="0"/>
                <a:t> =     "Smith"; }</a:t>
              </a:r>
            </a:p>
            <a:p>
              <a:pPr>
                <a:buNone/>
              </a:pPr>
              <a:endParaRPr lang="en-US" sz="1400" dirty="0" smtClean="0"/>
            </a:p>
            <a:p>
              <a:r>
                <a:rPr lang="en-US" sz="1400" dirty="0" smtClean="0"/>
                <a:t>@{ </a:t>
              </a:r>
              <a:r>
                <a:rPr lang="en-US" sz="1400" dirty="0" err="1" smtClean="0"/>
                <a:t>var</a:t>
              </a:r>
              <a:r>
                <a:rPr lang="en-US" sz="1400" dirty="0" smtClean="0"/>
                <a:t> </a:t>
              </a:r>
              <a:r>
                <a:rPr lang="en-US" sz="1400" dirty="0" err="1" smtClean="0"/>
                <a:t>theName</a:t>
              </a:r>
              <a:r>
                <a:rPr lang="en-US" sz="1400" dirty="0" smtClean="0"/>
                <a:t> =</a:t>
              </a:r>
              <a:br>
                <a:rPr lang="en-US" sz="1400" dirty="0" smtClean="0"/>
              </a:br>
              <a:r>
                <a:rPr lang="en-US" sz="1400" dirty="0" smtClean="0"/>
                <a:t>"Smith"; }</a:t>
              </a:r>
            </a:p>
            <a:p>
              <a:pPr>
                <a:buNone/>
              </a:pPr>
              <a:endParaRPr lang="en-US" sz="1400" dirty="0" smtClean="0"/>
            </a:p>
          </p:txBody>
        </p:sp>
        <p:sp>
          <p:nvSpPr>
            <p:cNvPr id="11" name="Rectangle 10"/>
            <p:cNvSpPr/>
            <p:nvPr/>
          </p:nvSpPr>
          <p:spPr>
            <a:xfrm>
              <a:off x="1826677" y="5297507"/>
              <a:ext cx="944747" cy="369332"/>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Allowed</a:t>
              </a:r>
              <a:endParaRPr lang="en-US" dirty="0">
                <a:solidFill>
                  <a:schemeClr val="bg1"/>
                </a:solidFill>
                <a:effectLst>
                  <a:outerShdw blurRad="38100" dist="38100" dir="2700000" algn="tl">
                    <a:srgbClr val="000000">
                      <a:alpha val="43137"/>
                    </a:srgbClr>
                  </a:outerShdw>
                </a:effectLst>
              </a:endParaRPr>
            </a:p>
          </p:txBody>
        </p:sp>
      </p:grpSp>
      <p:grpSp>
        <p:nvGrpSpPr>
          <p:cNvPr id="4" name="Group 17"/>
          <p:cNvGrpSpPr/>
          <p:nvPr/>
        </p:nvGrpSpPr>
        <p:grpSpPr>
          <a:xfrm>
            <a:off x="1826677" y="3226712"/>
            <a:ext cx="6326723" cy="1384995"/>
            <a:chOff x="1826677" y="3226712"/>
            <a:chExt cx="6326723" cy="1384995"/>
          </a:xfrm>
        </p:grpSpPr>
        <p:sp>
          <p:nvSpPr>
            <p:cNvPr id="13" name="TextBox 12"/>
            <p:cNvSpPr txBox="1"/>
            <p:nvPr/>
          </p:nvSpPr>
          <p:spPr>
            <a:xfrm>
              <a:off x="3885477" y="3226712"/>
              <a:ext cx="4267923" cy="1384995"/>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a:buNone/>
              </a:pPr>
              <a:endParaRPr lang="en-US" sz="1400" b="1" dirty="0" smtClean="0"/>
            </a:p>
            <a:p>
              <a:pPr>
                <a:buNone/>
              </a:pPr>
              <a:r>
                <a:rPr lang="en-US" sz="1400" dirty="0" smtClean="0"/>
                <a:t>@{ </a:t>
              </a:r>
              <a:r>
                <a:rPr lang="en-US" sz="1400" dirty="0" err="1" smtClean="0"/>
                <a:t>var</a:t>
              </a:r>
              <a:r>
                <a:rPr lang="en-US" sz="1400" dirty="0" smtClean="0"/>
                <a:t> </a:t>
              </a:r>
              <a:r>
                <a:rPr lang="en-US" sz="1400" dirty="0" err="1" smtClean="0"/>
                <a:t>longString</a:t>
              </a:r>
              <a:r>
                <a:rPr lang="en-US" sz="1400" dirty="0" smtClean="0"/>
                <a:t> = @"This is a</a:t>
              </a:r>
              <a:br>
                <a:rPr lang="en-US" sz="1400" dirty="0" smtClean="0"/>
              </a:br>
              <a:r>
                <a:rPr lang="en-US" sz="1400" dirty="0" smtClean="0"/>
                <a:t>long</a:t>
              </a:r>
              <a:br>
                <a:rPr lang="en-US" sz="1400" dirty="0" smtClean="0"/>
              </a:br>
              <a:r>
                <a:rPr lang="en-US" sz="1400" dirty="0" smtClean="0"/>
                <a:t>string";</a:t>
              </a:r>
              <a:br>
                <a:rPr lang="en-US" sz="1400" dirty="0" smtClean="0"/>
              </a:br>
              <a:r>
                <a:rPr lang="en-US" sz="1400" dirty="0" smtClean="0"/>
                <a:t>}</a:t>
              </a:r>
            </a:p>
            <a:p>
              <a:pPr>
                <a:buNone/>
              </a:pPr>
              <a:endParaRPr lang="en-US" sz="1400" dirty="0"/>
            </a:p>
          </p:txBody>
        </p:sp>
        <p:sp>
          <p:nvSpPr>
            <p:cNvPr id="15" name="Rectangle 14"/>
            <p:cNvSpPr/>
            <p:nvPr/>
          </p:nvSpPr>
          <p:spPr>
            <a:xfrm>
              <a:off x="1826677" y="3773507"/>
              <a:ext cx="944747" cy="369332"/>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Allowed</a:t>
              </a:r>
              <a:endParaRPr lang="en-US" dirty="0">
                <a:solidFill>
                  <a:schemeClr val="bg1"/>
                </a:solidFill>
                <a:effectLst>
                  <a:outerShdw blurRad="38100" dist="38100" dir="2700000" algn="tl">
                    <a:srgbClr val="000000">
                      <a:alpha val="43137"/>
                    </a:srgbClr>
                  </a:outerShdw>
                </a:effectLst>
              </a:endParaRPr>
            </a:p>
          </p:txBody>
        </p:sp>
      </p:grpSp>
      <p:grpSp>
        <p:nvGrpSpPr>
          <p:cNvPr id="6" name="Group 16"/>
          <p:cNvGrpSpPr/>
          <p:nvPr/>
        </p:nvGrpSpPr>
        <p:grpSpPr>
          <a:xfrm>
            <a:off x="1626303" y="1828800"/>
            <a:ext cx="6527097" cy="954107"/>
            <a:chOff x="1626303" y="1828800"/>
            <a:chExt cx="6527097" cy="954107"/>
          </a:xfrm>
        </p:grpSpPr>
        <p:sp>
          <p:nvSpPr>
            <p:cNvPr id="12" name="TextBox 11"/>
            <p:cNvSpPr txBox="1"/>
            <p:nvPr/>
          </p:nvSpPr>
          <p:spPr>
            <a:xfrm>
              <a:off x="3885477" y="1828800"/>
              <a:ext cx="4267923" cy="954107"/>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a:buNone/>
              </a:pPr>
              <a:endParaRPr lang="en-US" sz="1400" dirty="0" smtClean="0"/>
            </a:p>
            <a:p>
              <a:pPr>
                <a:buNone/>
              </a:pPr>
              <a:r>
                <a:rPr lang="en-US" sz="1400" dirty="0" smtClean="0"/>
                <a:t>@{ </a:t>
              </a:r>
              <a:r>
                <a:rPr lang="en-US" sz="1400" dirty="0" err="1" smtClean="0"/>
                <a:t>var</a:t>
              </a:r>
              <a:r>
                <a:rPr lang="en-US" sz="1400" dirty="0" smtClean="0"/>
                <a:t> test = "This is a long</a:t>
              </a:r>
              <a:br>
                <a:rPr lang="en-US" sz="1400" dirty="0" smtClean="0"/>
              </a:br>
              <a:r>
                <a:rPr lang="en-US" sz="1400" dirty="0" smtClean="0"/>
                <a:t>string"; } </a:t>
              </a:r>
            </a:p>
            <a:p>
              <a:pPr>
                <a:buNone/>
              </a:pPr>
              <a:endParaRPr lang="en-US" sz="1400" dirty="0" smtClean="0"/>
            </a:p>
          </p:txBody>
        </p:sp>
        <p:sp>
          <p:nvSpPr>
            <p:cNvPr id="16" name="Rectangle 15"/>
            <p:cNvSpPr/>
            <p:nvPr/>
          </p:nvSpPr>
          <p:spPr>
            <a:xfrm>
              <a:off x="1626303" y="2221468"/>
              <a:ext cx="1345497" cy="369332"/>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Not Allowed</a:t>
              </a:r>
              <a:endParaRPr lang="en-US" dirty="0">
                <a:solidFill>
                  <a:schemeClr val="bg1"/>
                </a:solidFill>
                <a:effectLst>
                  <a:outerShdw blurRad="38100" dist="38100" dir="2700000" algn="tl">
                    <a:srgbClr val="000000">
                      <a:alpha val="43137"/>
                    </a:srgbClr>
                  </a:outerShdw>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10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bg1"/>
                </a:solidFill>
                <a:latin typeface="Segoe UI Light" pitchFamily="34" charset="0"/>
              </a:rPr>
              <a:t>Razor Pages (</a:t>
            </a:r>
            <a:r>
              <a:rPr lang="en-US" sz="2200" b="1" dirty="0" smtClean="0">
                <a:solidFill>
                  <a:schemeClr val="bg1"/>
                </a:solidFill>
                <a:latin typeface="Segoe UI Light" pitchFamily="34" charset="0"/>
              </a:rPr>
              <a:t>Comments</a:t>
            </a:r>
            <a:r>
              <a:rPr lang="en-US" b="1" dirty="0" smtClean="0">
                <a:solidFill>
                  <a:schemeClr val="bg1"/>
                </a:solidFill>
                <a:latin typeface="Segoe UI Light" pitchFamily="34" charset="0"/>
              </a:rPr>
              <a:t>)</a:t>
            </a:r>
            <a:endParaRPr lang="en-US" b="1" dirty="0">
              <a:solidFill>
                <a:schemeClr val="bg1"/>
              </a:solidFill>
              <a:latin typeface="Segoe UI Light" pitchFamily="34" charset="0"/>
            </a:endParaRPr>
          </a:p>
        </p:txBody>
      </p:sp>
      <p:grpSp>
        <p:nvGrpSpPr>
          <p:cNvPr id="3" name="Group 13"/>
          <p:cNvGrpSpPr/>
          <p:nvPr/>
        </p:nvGrpSpPr>
        <p:grpSpPr>
          <a:xfrm>
            <a:off x="1969294" y="4724400"/>
            <a:ext cx="6145135" cy="1384995"/>
            <a:chOff x="1969294" y="4724400"/>
            <a:chExt cx="6145135" cy="1384995"/>
          </a:xfrm>
        </p:grpSpPr>
        <p:sp>
          <p:nvSpPr>
            <p:cNvPr id="6" name="TextBox 5"/>
            <p:cNvSpPr txBox="1"/>
            <p:nvPr/>
          </p:nvSpPr>
          <p:spPr>
            <a:xfrm>
              <a:off x="3846506" y="4724400"/>
              <a:ext cx="4267923" cy="1384995"/>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smtClean="0">
                  <a:latin typeface="Courier New" pitchFamily="49" charset="0"/>
                  <a:cs typeface="Courier New" pitchFamily="49" charset="0"/>
                </a:rPr>
                <a:t>@*</a:t>
              </a:r>
            </a:p>
            <a:p>
              <a:r>
                <a:rPr lang="en-US" sz="1400" dirty="0">
                  <a:latin typeface="Courier New" pitchFamily="49" charset="0"/>
                  <a:cs typeface="Courier New" pitchFamily="49" charset="0"/>
                </a:rPr>
                <a:t> </a:t>
              </a:r>
              <a:r>
                <a:rPr lang="en-US" sz="1400" dirty="0" smtClean="0">
                  <a:latin typeface="Courier New" pitchFamily="49" charset="0"/>
                  <a:cs typeface="Courier New" pitchFamily="49" charset="0"/>
                </a:rPr>
                <a:t> @{ </a:t>
              </a:r>
            </a:p>
            <a:p>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var</a:t>
              </a:r>
              <a:r>
                <a:rPr lang="en-US" sz="1400" dirty="0" smtClean="0">
                  <a:latin typeface="Courier New" pitchFamily="49" charset="0"/>
                  <a:cs typeface="Courier New" pitchFamily="49" charset="0"/>
                </a:rPr>
                <a:t> name = "John Doe";</a:t>
              </a:r>
            </a:p>
            <a:p>
              <a:r>
                <a:rPr lang="en-US" sz="1400" dirty="0">
                  <a:latin typeface="Courier New" pitchFamily="49" charset="0"/>
                  <a:cs typeface="Courier New" pitchFamily="49" charset="0"/>
                </a:rPr>
                <a:t> </a:t>
              </a:r>
              <a:r>
                <a:rPr lang="en-US" sz="1400" dirty="0" smtClean="0">
                  <a:latin typeface="Courier New" pitchFamily="49" charset="0"/>
                  <a:cs typeface="Courier New" pitchFamily="49" charset="0"/>
                </a:rPr>
                <a:t>   @name</a:t>
              </a:r>
            </a:p>
            <a:p>
              <a:r>
                <a:rPr lang="en-US" sz="1400" dirty="0" smtClean="0">
                  <a:latin typeface="Courier New" pitchFamily="49" charset="0"/>
                  <a:cs typeface="Courier New" pitchFamily="49" charset="0"/>
                </a:rPr>
                <a:t>  }</a:t>
              </a:r>
            </a:p>
            <a:p>
              <a:r>
                <a:rPr lang="en-US" sz="1400" dirty="0" smtClean="0">
                  <a:latin typeface="Courier New" pitchFamily="49" charset="0"/>
                  <a:cs typeface="Courier New" pitchFamily="49" charset="0"/>
                </a:rPr>
                <a:t>*@</a:t>
              </a:r>
            </a:p>
          </p:txBody>
        </p:sp>
        <p:sp>
          <p:nvSpPr>
            <p:cNvPr id="7" name="Rectangle 6"/>
            <p:cNvSpPr/>
            <p:nvPr/>
          </p:nvSpPr>
          <p:spPr>
            <a:xfrm>
              <a:off x="1969294" y="5269468"/>
              <a:ext cx="630301" cy="369332"/>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Both</a:t>
              </a:r>
              <a:endParaRPr lang="en-US" dirty="0">
                <a:solidFill>
                  <a:schemeClr val="bg1"/>
                </a:solidFill>
                <a:effectLst>
                  <a:outerShdw blurRad="38100" dist="38100" dir="2700000" algn="tl">
                    <a:srgbClr val="000000">
                      <a:alpha val="43137"/>
                    </a:srgbClr>
                  </a:outerShdw>
                </a:effectLst>
              </a:endParaRPr>
            </a:p>
          </p:txBody>
        </p:sp>
      </p:grpSp>
      <p:grpSp>
        <p:nvGrpSpPr>
          <p:cNvPr id="4" name="Group 11"/>
          <p:cNvGrpSpPr/>
          <p:nvPr/>
        </p:nvGrpSpPr>
        <p:grpSpPr>
          <a:xfrm>
            <a:off x="1827707" y="1890355"/>
            <a:ext cx="6286722" cy="1169551"/>
            <a:chOff x="1827707" y="1890355"/>
            <a:chExt cx="6286722" cy="1169551"/>
          </a:xfrm>
        </p:grpSpPr>
        <p:sp>
          <p:nvSpPr>
            <p:cNvPr id="5" name="TextBox 4"/>
            <p:cNvSpPr txBox="1"/>
            <p:nvPr/>
          </p:nvSpPr>
          <p:spPr>
            <a:xfrm>
              <a:off x="3848520" y="1890355"/>
              <a:ext cx="4265909" cy="1169551"/>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smtClean="0">
                  <a:latin typeface="Courier New" pitchFamily="49" charset="0"/>
                  <a:cs typeface="Courier New" pitchFamily="49" charset="0"/>
                </a:rPr>
                <a:t>@*</a:t>
              </a:r>
            </a:p>
            <a:p>
              <a:r>
                <a:rPr lang="en-US" sz="1400" dirty="0">
                  <a:latin typeface="Courier New" pitchFamily="49" charset="0"/>
                  <a:cs typeface="Courier New" pitchFamily="49" charset="0"/>
                </a:rPr>
                <a:t> </a:t>
              </a:r>
              <a:r>
                <a:rPr lang="en-US" sz="1400" dirty="0" smtClean="0">
                  <a:latin typeface="Courier New" pitchFamily="49" charset="0"/>
                  <a:cs typeface="Courier New" pitchFamily="49" charset="0"/>
                </a:rPr>
                <a:t> &lt;div&gt;</a:t>
              </a:r>
            </a:p>
            <a:p>
              <a:r>
                <a:rPr lang="en-US" sz="1400" dirty="0" smtClean="0">
                  <a:latin typeface="Courier New" pitchFamily="49" charset="0"/>
                  <a:cs typeface="Courier New" pitchFamily="49" charset="0"/>
                </a:rPr>
                <a:t>    Hello World</a:t>
              </a:r>
            </a:p>
            <a:p>
              <a:r>
                <a:rPr lang="en-US" sz="1400" dirty="0" smtClean="0">
                  <a:latin typeface="Courier New" pitchFamily="49" charset="0"/>
                  <a:cs typeface="Courier New" pitchFamily="49" charset="0"/>
                </a:rPr>
                <a:t>  &lt;/div&gt;</a:t>
              </a:r>
            </a:p>
            <a:p>
              <a:r>
                <a:rPr lang="en-US" sz="1400" dirty="0" smtClean="0">
                  <a:latin typeface="Courier New" pitchFamily="49" charset="0"/>
                  <a:cs typeface="Courier New" pitchFamily="49" charset="0"/>
                </a:rPr>
                <a:t>*@</a:t>
              </a:r>
            </a:p>
          </p:txBody>
        </p:sp>
        <p:sp>
          <p:nvSpPr>
            <p:cNvPr id="9" name="Rectangle 8"/>
            <p:cNvSpPr/>
            <p:nvPr/>
          </p:nvSpPr>
          <p:spPr>
            <a:xfrm>
              <a:off x="1827707" y="2297668"/>
              <a:ext cx="917495" cy="369332"/>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Markup</a:t>
              </a:r>
            </a:p>
          </p:txBody>
        </p:sp>
      </p:grpSp>
      <p:grpSp>
        <p:nvGrpSpPr>
          <p:cNvPr id="8" name="Group 12"/>
          <p:cNvGrpSpPr/>
          <p:nvPr/>
        </p:nvGrpSpPr>
        <p:grpSpPr>
          <a:xfrm>
            <a:off x="1952871" y="3429000"/>
            <a:ext cx="6161560" cy="954107"/>
            <a:chOff x="1952871" y="3429000"/>
            <a:chExt cx="6161560" cy="954107"/>
          </a:xfrm>
        </p:grpSpPr>
        <p:sp>
          <p:nvSpPr>
            <p:cNvPr id="10" name="TextBox 9"/>
            <p:cNvSpPr txBox="1"/>
            <p:nvPr/>
          </p:nvSpPr>
          <p:spPr>
            <a:xfrm>
              <a:off x="3848520" y="3429000"/>
              <a:ext cx="4265911" cy="954107"/>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smtClean="0">
                  <a:latin typeface="Courier New" pitchFamily="49" charset="0"/>
                  <a:cs typeface="Courier New" pitchFamily="49" charset="0"/>
                </a:rPr>
                <a:t>@{ </a:t>
              </a:r>
            </a:p>
            <a:p>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var</a:t>
              </a:r>
              <a:r>
                <a:rPr lang="en-US" sz="1400" dirty="0" smtClean="0">
                  <a:latin typeface="Courier New" pitchFamily="49" charset="0"/>
                  <a:cs typeface="Courier New" pitchFamily="49" charset="0"/>
                </a:rPr>
                <a:t> name = "John Doe”;</a:t>
              </a:r>
            </a:p>
            <a:p>
              <a:r>
                <a:rPr lang="en-US" sz="1400" dirty="0" smtClean="0">
                  <a:latin typeface="Courier New" pitchFamily="49" charset="0"/>
                  <a:cs typeface="Courier New" pitchFamily="49" charset="0"/>
                </a:rPr>
                <a:t>  //@name</a:t>
              </a:r>
            </a:p>
            <a:p>
              <a:r>
                <a:rPr lang="en-US" sz="1400" dirty="0" smtClean="0">
                  <a:latin typeface="Courier New" pitchFamily="49" charset="0"/>
                  <a:cs typeface="Courier New" pitchFamily="49" charset="0"/>
                </a:rPr>
                <a:t>}</a:t>
              </a:r>
            </a:p>
          </p:txBody>
        </p:sp>
        <p:sp>
          <p:nvSpPr>
            <p:cNvPr id="11" name="Rectangle 10"/>
            <p:cNvSpPr/>
            <p:nvPr/>
          </p:nvSpPr>
          <p:spPr>
            <a:xfrm>
              <a:off x="1952871" y="3657600"/>
              <a:ext cx="667170" cy="369332"/>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Code</a:t>
              </a:r>
              <a:endParaRPr lang="en-US" dirty="0">
                <a:solidFill>
                  <a:schemeClr val="bg1"/>
                </a:solidFill>
                <a:effectLst>
                  <a:outerShdw blurRad="38100" dist="38100" dir="2700000" algn="tl">
                    <a:srgbClr val="000000">
                      <a:alpha val="43137"/>
                    </a:srgbClr>
                  </a:outerShdw>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5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10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bg1"/>
                </a:solidFill>
                <a:latin typeface="Segoe UI Light" pitchFamily="34" charset="0"/>
              </a:rPr>
              <a:t>Razor Pages (</a:t>
            </a:r>
            <a:r>
              <a:rPr lang="en-US" sz="2200" b="1" dirty="0" smtClean="0">
                <a:solidFill>
                  <a:schemeClr val="bg1"/>
                </a:solidFill>
                <a:latin typeface="Segoe UI Light" pitchFamily="34" charset="0"/>
              </a:rPr>
              <a:t>Data Conversion</a:t>
            </a:r>
            <a:r>
              <a:rPr lang="en-US" b="1" dirty="0" smtClean="0">
                <a:solidFill>
                  <a:schemeClr val="bg1"/>
                </a:solidFill>
                <a:latin typeface="Segoe UI Light" pitchFamily="34" charset="0"/>
              </a:rPr>
              <a:t>)</a:t>
            </a:r>
            <a:endParaRPr lang="en-US" b="1" dirty="0">
              <a:solidFill>
                <a:schemeClr val="bg1"/>
              </a:solidFill>
              <a:latin typeface="Segoe UI Light" pitchFamily="34" charset="0"/>
            </a:endParaRPr>
          </a:p>
        </p:txBody>
      </p:sp>
      <p:grpSp>
        <p:nvGrpSpPr>
          <p:cNvPr id="3" name="Group 15"/>
          <p:cNvGrpSpPr/>
          <p:nvPr/>
        </p:nvGrpSpPr>
        <p:grpSpPr>
          <a:xfrm>
            <a:off x="1724165" y="5042559"/>
            <a:ext cx="6390264" cy="824841"/>
            <a:chOff x="1724165" y="5042559"/>
            <a:chExt cx="6390264" cy="824841"/>
          </a:xfrm>
        </p:grpSpPr>
        <p:sp>
          <p:nvSpPr>
            <p:cNvPr id="9" name="TextBox 8"/>
            <p:cNvSpPr txBox="1"/>
            <p:nvPr/>
          </p:nvSpPr>
          <p:spPr>
            <a:xfrm>
              <a:off x="3846506" y="5042559"/>
              <a:ext cx="4267923" cy="824841"/>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marL="342900" lvl="0" indent="-342900">
                <a:spcBef>
                  <a:spcPct val="20000"/>
                </a:spcBef>
              </a:pPr>
              <a:endParaRPr lang="en-US" sz="1400" b="1" dirty="0" smtClean="0"/>
            </a:p>
            <a:p>
              <a:pPr marL="342900" lvl="0" indent="-342900">
                <a:spcBef>
                  <a:spcPct val="20000"/>
                </a:spcBef>
              </a:pPr>
              <a:r>
                <a:rPr lang="en-US" sz="1400" b="1" dirty="0" smtClean="0"/>
                <a:t>-, +, /, -, =, ==, !=, &lt;, &gt;, &lt;=, &gt;=, +=, -=, &amp;&amp;, ||,  etc ...</a:t>
              </a:r>
            </a:p>
            <a:p>
              <a:pPr marL="342900" lvl="0" indent="-342900">
                <a:spcBef>
                  <a:spcPct val="20000"/>
                </a:spcBef>
                <a:buFontTx/>
                <a:buChar char="-"/>
              </a:pPr>
              <a:endParaRPr lang="en-US" sz="1400" b="1" dirty="0">
                <a:solidFill>
                  <a:schemeClr val="dk1"/>
                </a:solidFill>
              </a:endParaRPr>
            </a:p>
          </p:txBody>
        </p:sp>
        <p:sp>
          <p:nvSpPr>
            <p:cNvPr id="10" name="Rectangle 9"/>
            <p:cNvSpPr/>
            <p:nvPr/>
          </p:nvSpPr>
          <p:spPr>
            <a:xfrm>
              <a:off x="1724165" y="5193268"/>
              <a:ext cx="1120563" cy="369332"/>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Operators</a:t>
              </a:r>
              <a:endParaRPr lang="en-US" dirty="0">
                <a:solidFill>
                  <a:schemeClr val="bg1"/>
                </a:solidFill>
                <a:effectLst>
                  <a:outerShdw blurRad="38100" dist="38100" dir="2700000" algn="tl">
                    <a:srgbClr val="000000">
                      <a:alpha val="43137"/>
                    </a:srgbClr>
                  </a:outerShdw>
                </a:effectLst>
              </a:endParaRPr>
            </a:p>
          </p:txBody>
        </p:sp>
      </p:grpSp>
      <p:grpSp>
        <p:nvGrpSpPr>
          <p:cNvPr id="4" name="Group 13"/>
          <p:cNvGrpSpPr/>
          <p:nvPr/>
        </p:nvGrpSpPr>
        <p:grpSpPr>
          <a:xfrm>
            <a:off x="1672570" y="1904762"/>
            <a:ext cx="6441859" cy="1600438"/>
            <a:chOff x="1672570" y="1904762"/>
            <a:chExt cx="6441859" cy="1600438"/>
          </a:xfrm>
        </p:grpSpPr>
        <p:sp>
          <p:nvSpPr>
            <p:cNvPr id="7" name="TextBox 6"/>
            <p:cNvSpPr txBox="1"/>
            <p:nvPr/>
          </p:nvSpPr>
          <p:spPr>
            <a:xfrm>
              <a:off x="3848520" y="1904762"/>
              <a:ext cx="4265909" cy="1600438"/>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a:buNone/>
              </a:pPr>
              <a:r>
                <a:rPr lang="en-US" sz="1400" dirty="0" smtClean="0"/>
                <a:t>@{ </a:t>
              </a:r>
            </a:p>
            <a:p>
              <a:pPr>
                <a:buNone/>
              </a:pPr>
              <a:r>
                <a:rPr lang="en-US" sz="1400" dirty="0" smtClean="0"/>
                <a:t>      </a:t>
              </a:r>
              <a:r>
                <a:rPr lang="en-US" sz="1400" dirty="0" err="1" smtClean="0"/>
                <a:t>var</a:t>
              </a:r>
              <a:r>
                <a:rPr lang="en-US" sz="1400" dirty="0" smtClean="0"/>
                <a:t> </a:t>
              </a:r>
              <a:r>
                <a:rPr lang="en-US" sz="1400" dirty="0" err="1" smtClean="0"/>
                <a:t>myIntNumber</a:t>
              </a:r>
              <a:r>
                <a:rPr lang="en-US" sz="1400" dirty="0" smtClean="0"/>
                <a:t> = 0;</a:t>
              </a:r>
              <a:br>
                <a:rPr lang="en-US" sz="1400" dirty="0" smtClean="0"/>
              </a:br>
              <a:r>
                <a:rPr lang="en-US" sz="1400" dirty="0" smtClean="0"/>
                <a:t>      </a:t>
              </a:r>
              <a:r>
                <a:rPr lang="en-US" sz="1400" dirty="0" err="1" smtClean="0"/>
                <a:t>var</a:t>
              </a:r>
              <a:r>
                <a:rPr lang="en-US" sz="1400" dirty="0" smtClean="0"/>
                <a:t> </a:t>
              </a:r>
              <a:r>
                <a:rPr lang="en-US" sz="1400" dirty="0" err="1" smtClean="0"/>
                <a:t>myStringNum</a:t>
              </a:r>
              <a:r>
                <a:rPr lang="en-US" sz="1400" dirty="0" smtClean="0"/>
                <a:t> = "539";</a:t>
              </a:r>
              <a:br>
                <a:rPr lang="en-US" sz="1400" dirty="0" smtClean="0"/>
              </a:br>
              <a:r>
                <a:rPr lang="en-US" sz="1400" dirty="0" smtClean="0"/>
                <a:t>      if(</a:t>
              </a:r>
              <a:r>
                <a:rPr lang="en-US" sz="1400" b="1" dirty="0" err="1" smtClean="0"/>
                <a:t>myStringNum.IsInt</a:t>
              </a:r>
              <a:r>
                <a:rPr lang="en-US" sz="1400" b="1" dirty="0" smtClean="0"/>
                <a:t>()</a:t>
              </a:r>
              <a:r>
                <a:rPr lang="en-US" sz="1400" dirty="0" smtClean="0"/>
                <a:t>==true) {</a:t>
              </a:r>
              <a:br>
                <a:rPr lang="en-US" sz="1400" dirty="0" smtClean="0"/>
              </a:br>
              <a:r>
                <a:rPr lang="en-US" sz="1400" dirty="0" smtClean="0"/>
                <a:t>              </a:t>
              </a:r>
              <a:r>
                <a:rPr lang="en-US" sz="1400" dirty="0" err="1" smtClean="0"/>
                <a:t>myIntNumber</a:t>
              </a:r>
              <a:r>
                <a:rPr lang="en-US" sz="1400" dirty="0" smtClean="0"/>
                <a:t> = </a:t>
              </a:r>
              <a:r>
                <a:rPr lang="en-US" sz="1400" b="1" dirty="0" err="1" smtClean="0"/>
                <a:t>myStringNum.AsInt</a:t>
              </a:r>
              <a:r>
                <a:rPr lang="en-US" sz="1400" b="1" dirty="0" smtClean="0"/>
                <a:t>()</a:t>
              </a:r>
              <a:r>
                <a:rPr lang="en-US" sz="1400" dirty="0" smtClean="0"/>
                <a:t>;</a:t>
              </a:r>
              <a:br>
                <a:rPr lang="en-US" sz="1400" dirty="0" smtClean="0"/>
              </a:br>
              <a:r>
                <a:rPr lang="en-US" sz="1400" dirty="0" smtClean="0"/>
                <a:t>      }</a:t>
              </a:r>
            </a:p>
            <a:p>
              <a:pPr>
                <a:buNone/>
              </a:pPr>
              <a:r>
                <a:rPr lang="en-US" sz="1400" dirty="0" smtClean="0"/>
                <a:t>}</a:t>
              </a:r>
              <a:endParaRPr lang="en-US" sz="1400" dirty="0"/>
            </a:p>
          </p:txBody>
        </p:sp>
        <p:sp>
          <p:nvSpPr>
            <p:cNvPr id="11" name="Rectangle 10"/>
            <p:cNvSpPr/>
            <p:nvPr/>
          </p:nvSpPr>
          <p:spPr>
            <a:xfrm>
              <a:off x="1672570" y="2325469"/>
              <a:ext cx="1227772" cy="646331"/>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Data </a:t>
              </a:r>
              <a:br>
                <a:rPr lang="en-US" dirty="0" smtClean="0">
                  <a:solidFill>
                    <a:schemeClr val="bg1"/>
                  </a:solidFill>
                  <a:effectLst>
                    <a:outerShdw blurRad="38100" dist="38100" dir="2700000" algn="tl">
                      <a:srgbClr val="000000">
                        <a:alpha val="43137"/>
                      </a:srgbClr>
                    </a:outerShdw>
                  </a:effectLst>
                </a:rPr>
              </a:br>
              <a:r>
                <a:rPr lang="en-US" dirty="0" smtClean="0">
                  <a:solidFill>
                    <a:schemeClr val="bg1"/>
                  </a:solidFill>
                  <a:effectLst>
                    <a:outerShdw blurRad="38100" dist="38100" dir="2700000" algn="tl">
                      <a:srgbClr val="000000">
                        <a:alpha val="43137"/>
                      </a:srgbClr>
                    </a:outerShdw>
                  </a:effectLst>
                </a:rPr>
                <a:t>Conversion</a:t>
              </a:r>
            </a:p>
          </p:txBody>
        </p:sp>
      </p:grpSp>
      <p:grpSp>
        <p:nvGrpSpPr>
          <p:cNvPr id="5" name="Group 14"/>
          <p:cNvGrpSpPr/>
          <p:nvPr/>
        </p:nvGrpSpPr>
        <p:grpSpPr>
          <a:xfrm>
            <a:off x="1646124" y="3872805"/>
            <a:ext cx="6468307" cy="775395"/>
            <a:chOff x="1646124" y="3872805"/>
            <a:chExt cx="6468307" cy="775395"/>
          </a:xfrm>
        </p:grpSpPr>
        <p:sp>
          <p:nvSpPr>
            <p:cNvPr id="12" name="TextBox 11"/>
            <p:cNvSpPr txBox="1"/>
            <p:nvPr/>
          </p:nvSpPr>
          <p:spPr>
            <a:xfrm>
              <a:off x="3848520" y="3909536"/>
              <a:ext cx="4265911" cy="738664"/>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marL="342900" lvl="0" indent="-342900">
                <a:spcBef>
                  <a:spcPct val="20000"/>
                </a:spcBef>
                <a:defRPr/>
              </a:pPr>
              <a:r>
                <a:rPr lang="en-US" sz="1400" dirty="0" err="1" smtClean="0"/>
                <a:t>AsInt</a:t>
              </a:r>
              <a:r>
                <a:rPr lang="en-US" sz="1400" dirty="0" smtClean="0"/>
                <a:t>(), </a:t>
              </a:r>
              <a:r>
                <a:rPr lang="en-US" sz="1400" dirty="0" err="1" smtClean="0"/>
                <a:t>IsInt</a:t>
              </a:r>
              <a:r>
                <a:rPr lang="en-US" sz="1400" dirty="0" smtClean="0"/>
                <a:t>(), </a:t>
              </a:r>
              <a:r>
                <a:rPr lang="en-US" sz="1400" dirty="0" err="1" smtClean="0"/>
                <a:t>AsBool</a:t>
              </a:r>
              <a:r>
                <a:rPr lang="en-US" sz="1400" dirty="0" smtClean="0"/>
                <a:t>(), </a:t>
              </a:r>
              <a:r>
                <a:rPr lang="en-US" sz="1400" dirty="0" err="1" smtClean="0"/>
                <a:t>IsBool</a:t>
              </a:r>
              <a:r>
                <a:rPr lang="en-US" sz="1400" dirty="0" smtClean="0"/>
                <a:t>(), </a:t>
              </a:r>
              <a:r>
                <a:rPr lang="en-US" sz="1400" dirty="0" err="1" smtClean="0"/>
                <a:t>AsFloat</a:t>
              </a:r>
              <a:r>
                <a:rPr lang="en-US" sz="1400" dirty="0" smtClean="0"/>
                <a:t>(), </a:t>
              </a:r>
              <a:r>
                <a:rPr lang="en-US" sz="1400" dirty="0" err="1" smtClean="0"/>
                <a:t>IsFloat</a:t>
              </a:r>
              <a:r>
                <a:rPr lang="en-US" sz="1400" dirty="0" smtClean="0"/>
                <a:t>(), </a:t>
              </a:r>
              <a:r>
                <a:rPr lang="en-US" sz="1400" dirty="0" err="1" smtClean="0"/>
                <a:t>AsDecimal</a:t>
              </a:r>
              <a:r>
                <a:rPr lang="en-US" sz="1400" dirty="0" smtClean="0"/>
                <a:t>(), </a:t>
              </a:r>
              <a:r>
                <a:rPr lang="en-US" sz="1400" dirty="0" err="1" smtClean="0"/>
                <a:t>IsDecimal</a:t>
              </a:r>
              <a:r>
                <a:rPr lang="en-US" sz="1400" dirty="0" smtClean="0"/>
                <a:t>(), </a:t>
              </a:r>
              <a:r>
                <a:rPr lang="en-US" sz="1400" dirty="0" err="1" smtClean="0"/>
                <a:t>AsDateTime</a:t>
              </a:r>
              <a:r>
                <a:rPr lang="en-US" sz="1400" dirty="0" smtClean="0"/>
                <a:t>(), </a:t>
              </a:r>
              <a:r>
                <a:rPr lang="en-US" sz="1400" dirty="0" err="1" smtClean="0"/>
                <a:t>IsDateTime</a:t>
              </a:r>
              <a:r>
                <a:rPr lang="en-US" sz="1400" dirty="0" smtClean="0"/>
                <a:t>(), </a:t>
              </a:r>
              <a:r>
                <a:rPr lang="en-US" sz="1400" dirty="0" err="1" smtClean="0"/>
                <a:t>ToString</a:t>
              </a:r>
              <a:r>
                <a:rPr lang="en-US" sz="1400" dirty="0" smtClean="0"/>
                <a:t>()</a:t>
              </a:r>
            </a:p>
          </p:txBody>
        </p:sp>
        <p:sp>
          <p:nvSpPr>
            <p:cNvPr id="13" name="Rectangle 12"/>
            <p:cNvSpPr/>
            <p:nvPr/>
          </p:nvSpPr>
          <p:spPr>
            <a:xfrm>
              <a:off x="1646124" y="3872805"/>
              <a:ext cx="1280672" cy="646331"/>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Conversion </a:t>
              </a:r>
              <a:br>
                <a:rPr lang="en-US" dirty="0" smtClean="0">
                  <a:solidFill>
                    <a:schemeClr val="bg1"/>
                  </a:solidFill>
                  <a:effectLst>
                    <a:outerShdw blurRad="38100" dist="38100" dir="2700000" algn="tl">
                      <a:srgbClr val="000000">
                        <a:alpha val="43137"/>
                      </a:srgbClr>
                    </a:outerShdw>
                  </a:effectLst>
                </a:rPr>
              </a:br>
              <a:r>
                <a:rPr lang="en-US" dirty="0" smtClean="0">
                  <a:solidFill>
                    <a:schemeClr val="bg1"/>
                  </a:solidFill>
                  <a:effectLst>
                    <a:outerShdw blurRad="38100" dist="38100" dir="2700000" algn="tl">
                      <a:srgbClr val="000000">
                        <a:alpha val="43137"/>
                      </a:srgbClr>
                    </a:outerShdw>
                  </a:effectLst>
                </a:rPr>
                <a:t>Methods</a:t>
              </a:r>
              <a:endParaRPr lang="en-US" dirty="0">
                <a:solidFill>
                  <a:schemeClr val="bg1"/>
                </a:solidFill>
                <a:effectLst>
                  <a:outerShdw blurRad="38100" dist="38100" dir="2700000" algn="tl">
                    <a:srgbClr val="000000">
                      <a:alpha val="43137"/>
                    </a:srgbClr>
                  </a:outerShdw>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10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bg1"/>
                </a:solidFill>
                <a:latin typeface="Segoe UI Light" pitchFamily="34" charset="0"/>
              </a:rPr>
              <a:t>Razor Pages (</a:t>
            </a:r>
            <a:r>
              <a:rPr lang="en-US" sz="2200" b="1" dirty="0" smtClean="0">
                <a:solidFill>
                  <a:schemeClr val="bg1"/>
                </a:solidFill>
                <a:latin typeface="Segoe UI Light" pitchFamily="34" charset="0"/>
              </a:rPr>
              <a:t>Conditional Logic</a:t>
            </a:r>
            <a:r>
              <a:rPr lang="en-US" b="1" dirty="0" smtClean="0">
                <a:solidFill>
                  <a:schemeClr val="bg1"/>
                </a:solidFill>
                <a:latin typeface="Segoe UI Light" pitchFamily="34" charset="0"/>
              </a:rPr>
              <a:t>)</a:t>
            </a:r>
            <a:endParaRPr lang="en-US" b="1" dirty="0">
              <a:solidFill>
                <a:schemeClr val="bg1"/>
              </a:solidFill>
              <a:latin typeface="Segoe UI Light" pitchFamily="34" charset="0"/>
            </a:endParaRPr>
          </a:p>
        </p:txBody>
      </p:sp>
      <p:grpSp>
        <p:nvGrpSpPr>
          <p:cNvPr id="3" name="Group 20"/>
          <p:cNvGrpSpPr/>
          <p:nvPr/>
        </p:nvGrpSpPr>
        <p:grpSpPr>
          <a:xfrm>
            <a:off x="152400" y="1676400"/>
            <a:ext cx="4267200" cy="1856601"/>
            <a:chOff x="152400" y="1676400"/>
            <a:chExt cx="4267200" cy="1856601"/>
          </a:xfrm>
        </p:grpSpPr>
        <p:sp>
          <p:nvSpPr>
            <p:cNvPr id="7" name="TextBox 6"/>
            <p:cNvSpPr txBox="1"/>
            <p:nvPr/>
          </p:nvSpPr>
          <p:spPr>
            <a:xfrm>
              <a:off x="152400" y="1676400"/>
              <a:ext cx="4267200" cy="1384995"/>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a:buNone/>
              </a:pPr>
              <a:r>
                <a:rPr lang="en-US" sz="1400" dirty="0" smtClean="0"/>
                <a:t>@{</a:t>
              </a:r>
              <a:br>
                <a:rPr lang="en-US" sz="1400" dirty="0" smtClean="0"/>
              </a:br>
              <a:r>
                <a:rPr lang="en-US" sz="1400" dirty="0" smtClean="0"/>
                <a:t>             </a:t>
              </a:r>
              <a:r>
                <a:rPr lang="en-US" sz="1400" dirty="0" err="1" smtClean="0"/>
                <a:t>var</a:t>
              </a:r>
              <a:r>
                <a:rPr lang="en-US" sz="1400" dirty="0" smtClean="0"/>
                <a:t> </a:t>
              </a:r>
              <a:r>
                <a:rPr lang="en-US" sz="1400" dirty="0" err="1" smtClean="0"/>
                <a:t>showToday</a:t>
              </a:r>
              <a:r>
                <a:rPr lang="en-US" sz="1400" dirty="0" smtClean="0"/>
                <a:t> = true;</a:t>
              </a:r>
              <a:br>
                <a:rPr lang="en-US" sz="1400" dirty="0" smtClean="0"/>
              </a:br>
              <a:r>
                <a:rPr lang="en-US" sz="1400" dirty="0" smtClean="0"/>
                <a:t>            </a:t>
              </a:r>
              <a:r>
                <a:rPr lang="en-US" sz="1400" b="1" dirty="0" smtClean="0"/>
                <a:t>if (</a:t>
              </a:r>
              <a:r>
                <a:rPr lang="en-US" sz="1400" b="1" dirty="0" err="1" smtClean="0"/>
                <a:t>showToday</a:t>
              </a:r>
              <a:r>
                <a:rPr lang="en-US" sz="1400" b="1" dirty="0" smtClean="0"/>
                <a:t>)</a:t>
              </a:r>
              <a:r>
                <a:rPr lang="en-US" sz="1400" dirty="0" smtClean="0"/>
                <a:t> {</a:t>
              </a:r>
              <a:br>
                <a:rPr lang="en-US" sz="1400" dirty="0" smtClean="0"/>
              </a:br>
              <a:r>
                <a:rPr lang="en-US" sz="1400" dirty="0" smtClean="0"/>
                <a:t>                  @</a:t>
              </a:r>
              <a:r>
                <a:rPr lang="en-US" sz="1400" dirty="0" err="1" smtClean="0"/>
                <a:t>DateTime.Today</a:t>
              </a:r>
              <a:r>
                <a:rPr lang="en-US" sz="1400" dirty="0" smtClean="0"/>
                <a:t>;</a:t>
              </a:r>
              <a:br>
                <a:rPr lang="en-US" sz="1400" dirty="0" smtClean="0"/>
              </a:br>
              <a:r>
                <a:rPr lang="en-US" sz="1400" dirty="0" smtClean="0"/>
                <a:t>             }</a:t>
              </a:r>
            </a:p>
            <a:p>
              <a:pPr>
                <a:buNone/>
              </a:pPr>
              <a:r>
                <a:rPr lang="en-US" sz="1400" dirty="0" smtClean="0"/>
                <a:t>}</a:t>
              </a:r>
              <a:endParaRPr lang="en-US" sz="1400" dirty="0"/>
            </a:p>
          </p:txBody>
        </p:sp>
        <p:sp>
          <p:nvSpPr>
            <p:cNvPr id="16" name="Rectangle 15"/>
            <p:cNvSpPr/>
            <p:nvPr/>
          </p:nvSpPr>
          <p:spPr>
            <a:xfrm>
              <a:off x="1441437" y="3163669"/>
              <a:ext cx="1375761" cy="369332"/>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IF Statement</a:t>
              </a:r>
            </a:p>
          </p:txBody>
        </p:sp>
      </p:grpSp>
      <p:grpSp>
        <p:nvGrpSpPr>
          <p:cNvPr id="4" name="Group 21"/>
          <p:cNvGrpSpPr/>
          <p:nvPr/>
        </p:nvGrpSpPr>
        <p:grpSpPr>
          <a:xfrm>
            <a:off x="4724400" y="1676400"/>
            <a:ext cx="4265911" cy="2426732"/>
            <a:chOff x="4724400" y="1676400"/>
            <a:chExt cx="4265911" cy="2426732"/>
          </a:xfrm>
        </p:grpSpPr>
        <p:sp>
          <p:nvSpPr>
            <p:cNvPr id="12" name="TextBox 11"/>
            <p:cNvSpPr txBox="1"/>
            <p:nvPr/>
          </p:nvSpPr>
          <p:spPr>
            <a:xfrm>
              <a:off x="4724400" y="1676400"/>
              <a:ext cx="4265911" cy="1932837"/>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marL="342900" lvl="0" indent="-342900">
                <a:spcBef>
                  <a:spcPct val="20000"/>
                </a:spcBef>
              </a:pPr>
              <a:r>
                <a:rPr lang="en-US" sz="1400" dirty="0" smtClean="0"/>
                <a:t>@{</a:t>
              </a:r>
              <a:br>
                <a:rPr lang="en-US" sz="1400" dirty="0" smtClean="0"/>
              </a:br>
              <a:r>
                <a:rPr lang="en-US" sz="1400" dirty="0" err="1" smtClean="0"/>
                <a:t>var</a:t>
              </a:r>
              <a:r>
                <a:rPr lang="en-US" sz="1400" dirty="0" smtClean="0"/>
                <a:t> </a:t>
              </a:r>
              <a:r>
                <a:rPr lang="en-US" sz="1400" dirty="0" err="1" smtClean="0"/>
                <a:t>showToday</a:t>
              </a:r>
              <a:r>
                <a:rPr lang="en-US" sz="1400" dirty="0" smtClean="0"/>
                <a:t> = false;</a:t>
              </a:r>
              <a:br>
                <a:rPr lang="en-US" sz="1400" dirty="0" smtClean="0"/>
              </a:br>
              <a:r>
                <a:rPr lang="en-US" sz="1400" b="1" dirty="0" smtClean="0"/>
                <a:t>if (</a:t>
              </a:r>
              <a:r>
                <a:rPr lang="en-US" sz="1400" b="1" dirty="0" err="1" smtClean="0"/>
                <a:t>showToday</a:t>
              </a:r>
              <a:r>
                <a:rPr lang="en-US" sz="1400" b="1" dirty="0" smtClean="0"/>
                <a:t>)</a:t>
              </a:r>
              <a:r>
                <a:rPr lang="en-US" sz="1400" dirty="0" smtClean="0"/>
                <a:t> {</a:t>
              </a:r>
              <a:br>
                <a:rPr lang="en-US" sz="1400" dirty="0" smtClean="0"/>
              </a:br>
              <a:r>
                <a:rPr lang="en-US" sz="1400" dirty="0" smtClean="0"/>
                <a:t>    @</a:t>
              </a:r>
              <a:r>
                <a:rPr lang="en-US" sz="1400" dirty="0" err="1" smtClean="0"/>
                <a:t>DateTime.Today</a:t>
              </a:r>
              <a:r>
                <a:rPr lang="en-US" sz="1400" dirty="0" smtClean="0"/>
                <a:t>;</a:t>
              </a:r>
              <a:br>
                <a:rPr lang="en-US" sz="1400" dirty="0" smtClean="0"/>
              </a:br>
              <a:r>
                <a:rPr lang="en-US" sz="1400" dirty="0" smtClean="0"/>
                <a:t>}  </a:t>
              </a:r>
              <a:r>
                <a:rPr lang="en-US" sz="1400" b="1" dirty="0" smtClean="0"/>
                <a:t>else</a:t>
              </a:r>
              <a:r>
                <a:rPr lang="en-US" sz="1400" dirty="0" smtClean="0"/>
                <a:t> {</a:t>
              </a:r>
              <a:br>
                <a:rPr lang="en-US" sz="1400" dirty="0" smtClean="0"/>
              </a:br>
              <a:r>
                <a:rPr lang="en-US" sz="1400" dirty="0" smtClean="0"/>
                <a:t>    &lt;text&gt;Sorry!&lt;/text&gt;</a:t>
              </a:r>
              <a:br>
                <a:rPr lang="en-US" sz="1400" dirty="0" smtClean="0"/>
              </a:br>
              <a:r>
                <a:rPr lang="en-US" sz="1400" dirty="0" smtClean="0"/>
                <a:t>}</a:t>
              </a:r>
            </a:p>
            <a:p>
              <a:pPr marL="342900" lvl="0" indent="-342900">
                <a:spcBef>
                  <a:spcPct val="20000"/>
                </a:spcBef>
              </a:pPr>
              <a:r>
                <a:rPr lang="en-US" sz="1400" dirty="0" smtClean="0"/>
                <a:t>}</a:t>
              </a:r>
              <a:endParaRPr lang="en-US" sz="1400" dirty="0">
                <a:solidFill>
                  <a:schemeClr val="dk1"/>
                </a:solidFill>
              </a:endParaRPr>
            </a:p>
          </p:txBody>
        </p:sp>
        <p:sp>
          <p:nvSpPr>
            <p:cNvPr id="17" name="Rectangle 16"/>
            <p:cNvSpPr/>
            <p:nvPr/>
          </p:nvSpPr>
          <p:spPr>
            <a:xfrm>
              <a:off x="5989009" y="3733800"/>
              <a:ext cx="1886222" cy="369332"/>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IF/ELSE Statement</a:t>
              </a:r>
            </a:p>
          </p:txBody>
        </p:sp>
      </p:grpSp>
      <p:grpSp>
        <p:nvGrpSpPr>
          <p:cNvPr id="5" name="Group 22"/>
          <p:cNvGrpSpPr/>
          <p:nvPr/>
        </p:nvGrpSpPr>
        <p:grpSpPr>
          <a:xfrm>
            <a:off x="152401" y="3886200"/>
            <a:ext cx="3048000" cy="2426732"/>
            <a:chOff x="152401" y="3886200"/>
            <a:chExt cx="3048000" cy="2426732"/>
          </a:xfrm>
        </p:grpSpPr>
        <p:sp>
          <p:nvSpPr>
            <p:cNvPr id="14" name="TextBox 13"/>
            <p:cNvSpPr txBox="1"/>
            <p:nvPr/>
          </p:nvSpPr>
          <p:spPr>
            <a:xfrm>
              <a:off x="152401" y="3886200"/>
              <a:ext cx="3048000" cy="1932837"/>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marL="342900" lvl="0" indent="-342900">
                <a:spcBef>
                  <a:spcPct val="20000"/>
                </a:spcBef>
              </a:pPr>
              <a:r>
                <a:rPr lang="en-US" sz="1400" dirty="0" smtClean="0"/>
                <a:t>@{</a:t>
              </a:r>
              <a:br>
                <a:rPr lang="en-US" sz="1400" dirty="0" smtClean="0"/>
              </a:br>
              <a:r>
                <a:rPr lang="en-US" sz="1400" dirty="0" err="1" smtClean="0"/>
                <a:t>var</a:t>
              </a:r>
              <a:r>
                <a:rPr lang="en-US" sz="1400" dirty="0" smtClean="0"/>
                <a:t> </a:t>
              </a:r>
              <a:r>
                <a:rPr lang="en-US" sz="1400" dirty="0" err="1" smtClean="0"/>
                <a:t>showToday</a:t>
              </a:r>
              <a:r>
                <a:rPr lang="en-US" sz="1400" dirty="0" smtClean="0"/>
                <a:t> = false;</a:t>
              </a:r>
              <a:br>
                <a:rPr lang="en-US" sz="1400" dirty="0" smtClean="0"/>
              </a:br>
              <a:r>
                <a:rPr lang="en-US" sz="1400" b="1" dirty="0" smtClean="0"/>
                <a:t>if (</a:t>
              </a:r>
              <a:r>
                <a:rPr lang="en-US" sz="1400" b="1" dirty="0" err="1" smtClean="0"/>
                <a:t>showToday</a:t>
              </a:r>
              <a:r>
                <a:rPr lang="en-US" sz="1400" b="1" dirty="0" smtClean="0"/>
                <a:t>)</a:t>
              </a:r>
              <a:r>
                <a:rPr lang="en-US" sz="1400" dirty="0" smtClean="0"/>
                <a:t> {</a:t>
              </a:r>
              <a:br>
                <a:rPr lang="en-US" sz="1400" dirty="0" smtClean="0"/>
              </a:br>
              <a:r>
                <a:rPr lang="en-US" sz="1400" dirty="0" smtClean="0"/>
                <a:t>    @</a:t>
              </a:r>
              <a:r>
                <a:rPr lang="en-US" sz="1400" dirty="0" err="1" smtClean="0"/>
                <a:t>DateTime.Today</a:t>
              </a:r>
              <a:r>
                <a:rPr lang="en-US" sz="1400" dirty="0" smtClean="0"/>
                <a:t>;</a:t>
              </a:r>
              <a:br>
                <a:rPr lang="en-US" sz="1400" dirty="0" smtClean="0"/>
              </a:br>
              <a:r>
                <a:rPr lang="en-US" sz="1400" dirty="0" smtClean="0"/>
                <a:t>}  </a:t>
              </a:r>
              <a:r>
                <a:rPr lang="en-US" sz="1400" b="1" dirty="0" smtClean="0"/>
                <a:t>else</a:t>
              </a:r>
              <a:r>
                <a:rPr lang="en-US" sz="1400" dirty="0" smtClean="0"/>
                <a:t> {</a:t>
              </a:r>
              <a:br>
                <a:rPr lang="en-US" sz="1400" dirty="0" smtClean="0"/>
              </a:br>
              <a:r>
                <a:rPr lang="en-US" sz="1400" dirty="0" smtClean="0"/>
                <a:t>    &lt;text&gt;Sorry!&lt;/text&gt;</a:t>
              </a:r>
              <a:br>
                <a:rPr lang="en-US" sz="1400" dirty="0" smtClean="0"/>
              </a:br>
              <a:r>
                <a:rPr lang="en-US" sz="1400" dirty="0" smtClean="0"/>
                <a:t>}</a:t>
              </a:r>
            </a:p>
            <a:p>
              <a:pPr marL="342900" lvl="0" indent="-342900">
                <a:spcBef>
                  <a:spcPct val="20000"/>
                </a:spcBef>
              </a:pPr>
              <a:r>
                <a:rPr lang="en-US" sz="1400" dirty="0" smtClean="0"/>
                <a:t>}</a:t>
              </a:r>
              <a:endParaRPr lang="en-US" sz="1400" dirty="0">
                <a:solidFill>
                  <a:schemeClr val="dk1"/>
                </a:solidFill>
              </a:endParaRPr>
            </a:p>
          </p:txBody>
        </p:sp>
        <p:sp>
          <p:nvSpPr>
            <p:cNvPr id="18" name="Rectangle 17"/>
            <p:cNvSpPr/>
            <p:nvPr/>
          </p:nvSpPr>
          <p:spPr>
            <a:xfrm>
              <a:off x="640572" y="5943600"/>
              <a:ext cx="2102628" cy="369332"/>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IF/ELSE IF Statement</a:t>
              </a:r>
            </a:p>
          </p:txBody>
        </p:sp>
      </p:grpSp>
      <p:grpSp>
        <p:nvGrpSpPr>
          <p:cNvPr id="6" name="Group 23"/>
          <p:cNvGrpSpPr/>
          <p:nvPr/>
        </p:nvGrpSpPr>
        <p:grpSpPr>
          <a:xfrm>
            <a:off x="3565045" y="4267200"/>
            <a:ext cx="5502755" cy="2462213"/>
            <a:chOff x="3581400" y="4267200"/>
            <a:chExt cx="5502755" cy="2462213"/>
          </a:xfrm>
        </p:grpSpPr>
        <p:sp>
          <p:nvSpPr>
            <p:cNvPr id="19" name="TextBox 18"/>
            <p:cNvSpPr txBox="1"/>
            <p:nvPr/>
          </p:nvSpPr>
          <p:spPr>
            <a:xfrm>
              <a:off x="3581400" y="4267200"/>
              <a:ext cx="4265911" cy="2462213"/>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a:buNone/>
              </a:pPr>
              <a:r>
                <a:rPr lang="en-US" sz="1400" dirty="0" smtClean="0"/>
                <a:t>@{</a:t>
              </a:r>
              <a:br>
                <a:rPr lang="en-US" sz="1400" dirty="0" smtClean="0"/>
              </a:br>
              <a:r>
                <a:rPr lang="en-US" sz="1400" dirty="0" smtClean="0"/>
                <a:t>      </a:t>
              </a:r>
              <a:r>
                <a:rPr lang="en-US" sz="1400" dirty="0" err="1" smtClean="0"/>
                <a:t>var</a:t>
              </a:r>
              <a:r>
                <a:rPr lang="en-US" sz="1400" dirty="0" smtClean="0"/>
                <a:t> weekday = "Wednesday";</a:t>
              </a:r>
              <a:br>
                <a:rPr lang="en-US" sz="1400" dirty="0" smtClean="0"/>
              </a:br>
              <a:r>
                <a:rPr lang="en-US" sz="1400" dirty="0" smtClean="0"/>
                <a:t/>
              </a:r>
              <a:br>
                <a:rPr lang="en-US" sz="1400" dirty="0" smtClean="0"/>
              </a:br>
              <a:r>
                <a:rPr lang="en-US" sz="1400" dirty="0" smtClean="0"/>
                <a:t>      </a:t>
              </a:r>
              <a:r>
                <a:rPr lang="en-US" sz="1400" b="1" dirty="0" smtClean="0"/>
                <a:t>switch </a:t>
              </a:r>
              <a:r>
                <a:rPr lang="en-US" sz="1400" dirty="0" smtClean="0"/>
                <a:t>(weekday)</a:t>
              </a:r>
              <a:br>
                <a:rPr lang="en-US" sz="1400" dirty="0" smtClean="0"/>
              </a:br>
              <a:r>
                <a:rPr lang="en-US" sz="1400" dirty="0" smtClean="0"/>
                <a:t>      {</a:t>
              </a:r>
              <a:br>
                <a:rPr lang="en-US" sz="1400" dirty="0" smtClean="0"/>
              </a:br>
              <a:r>
                <a:rPr lang="en-US" sz="1400" dirty="0" smtClean="0"/>
                <a:t>	</a:t>
              </a:r>
              <a:r>
                <a:rPr lang="en-US" sz="1400" b="1" dirty="0" smtClean="0"/>
                <a:t>case </a:t>
              </a:r>
              <a:r>
                <a:rPr lang="en-US" sz="1400" dirty="0" smtClean="0"/>
                <a:t>"Monday": break;</a:t>
              </a:r>
              <a:br>
                <a:rPr lang="en-US" sz="1400" dirty="0" smtClean="0"/>
              </a:br>
              <a:r>
                <a:rPr lang="en-US" sz="1400" dirty="0" smtClean="0"/>
                <a:t>	</a:t>
              </a:r>
              <a:r>
                <a:rPr lang="en-US" sz="1400" b="1" dirty="0" smtClean="0"/>
                <a:t>case </a:t>
              </a:r>
              <a:r>
                <a:rPr lang="en-US" sz="1400" dirty="0" smtClean="0"/>
                <a:t>"Tuesday": break;</a:t>
              </a:r>
              <a:br>
                <a:rPr lang="en-US" sz="1400" dirty="0" smtClean="0"/>
              </a:br>
              <a:r>
                <a:rPr lang="en-US" sz="1400" dirty="0" smtClean="0"/>
                <a:t>	</a:t>
              </a:r>
              <a:r>
                <a:rPr lang="en-US" sz="1400" b="1" dirty="0" smtClean="0"/>
                <a:t>case </a:t>
              </a:r>
              <a:r>
                <a:rPr lang="en-US" sz="1400" dirty="0" smtClean="0"/>
                <a:t>"Wednesday": break;</a:t>
              </a:r>
              <a:br>
                <a:rPr lang="en-US" sz="1400" dirty="0" smtClean="0"/>
              </a:br>
              <a:r>
                <a:rPr lang="en-US" sz="1400" dirty="0" smtClean="0"/>
                <a:t>	</a:t>
              </a:r>
              <a:r>
                <a:rPr lang="en-US" sz="1400" b="1" dirty="0" smtClean="0"/>
                <a:t>default</a:t>
              </a:r>
              <a:r>
                <a:rPr lang="en-US" sz="1400" dirty="0" smtClean="0"/>
                <a:t>: break;</a:t>
              </a:r>
              <a:br>
                <a:rPr lang="en-US" sz="1400" dirty="0" smtClean="0"/>
              </a:br>
              <a:r>
                <a:rPr lang="en-US" sz="1400" dirty="0" smtClean="0"/>
                <a:t>      }</a:t>
              </a:r>
            </a:p>
            <a:p>
              <a:pPr>
                <a:buNone/>
              </a:pPr>
              <a:r>
                <a:rPr lang="en-US" sz="1400" dirty="0" smtClean="0"/>
                <a:t>}</a:t>
              </a:r>
              <a:endParaRPr lang="en-US" sz="1400" b="1" dirty="0"/>
            </a:p>
          </p:txBody>
        </p:sp>
        <p:sp>
          <p:nvSpPr>
            <p:cNvPr id="20" name="Rectangle 19"/>
            <p:cNvSpPr/>
            <p:nvPr/>
          </p:nvSpPr>
          <p:spPr>
            <a:xfrm>
              <a:off x="7924800" y="5221069"/>
              <a:ext cx="1159355" cy="646331"/>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Switch </a:t>
              </a:r>
            </a:p>
            <a:p>
              <a:pPr algn="ctr"/>
              <a:r>
                <a:rPr lang="en-US" dirty="0" smtClean="0">
                  <a:solidFill>
                    <a:schemeClr val="bg1"/>
                  </a:solidFill>
                  <a:effectLst>
                    <a:outerShdw blurRad="38100" dist="38100" dir="2700000" algn="tl">
                      <a:srgbClr val="000000">
                        <a:alpha val="43137"/>
                      </a:srgbClr>
                    </a:outerShdw>
                  </a:effectLst>
                </a:rPr>
                <a:t>Statement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10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15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bg1"/>
                </a:solidFill>
                <a:latin typeface="Segoe UI Light" pitchFamily="34" charset="0"/>
              </a:rPr>
              <a:t>Razor Pages (</a:t>
            </a:r>
            <a:r>
              <a:rPr lang="en-US" sz="2200" b="1" dirty="0" smtClean="0">
                <a:solidFill>
                  <a:schemeClr val="bg1"/>
                </a:solidFill>
                <a:latin typeface="Segoe UI Light" pitchFamily="34" charset="0"/>
              </a:rPr>
              <a:t>Loops</a:t>
            </a:r>
            <a:r>
              <a:rPr lang="en-US" b="1" dirty="0" smtClean="0">
                <a:solidFill>
                  <a:schemeClr val="bg1"/>
                </a:solidFill>
                <a:latin typeface="Segoe UI Light" pitchFamily="34" charset="0"/>
              </a:rPr>
              <a:t>)</a:t>
            </a:r>
            <a:endParaRPr lang="en-US" b="1" dirty="0">
              <a:solidFill>
                <a:schemeClr val="bg1"/>
              </a:solidFill>
              <a:latin typeface="Segoe UI Light" pitchFamily="34" charset="0"/>
            </a:endParaRPr>
          </a:p>
        </p:txBody>
      </p:sp>
      <p:grpSp>
        <p:nvGrpSpPr>
          <p:cNvPr id="3" name="Group 15"/>
          <p:cNvGrpSpPr/>
          <p:nvPr/>
        </p:nvGrpSpPr>
        <p:grpSpPr>
          <a:xfrm>
            <a:off x="1883536" y="4966597"/>
            <a:ext cx="6230893" cy="1643527"/>
            <a:chOff x="1883536" y="4966597"/>
            <a:chExt cx="6230893" cy="1643527"/>
          </a:xfrm>
        </p:grpSpPr>
        <p:sp>
          <p:nvSpPr>
            <p:cNvPr id="9" name="TextBox 8"/>
            <p:cNvSpPr txBox="1"/>
            <p:nvPr/>
          </p:nvSpPr>
          <p:spPr>
            <a:xfrm>
              <a:off x="3846506" y="4966597"/>
              <a:ext cx="4267923" cy="1643527"/>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marL="342900" lvl="0" indent="-342900">
                <a:spcBef>
                  <a:spcPct val="20000"/>
                </a:spcBef>
              </a:pPr>
              <a:r>
                <a:rPr lang="en-US" sz="1400" dirty="0" smtClean="0"/>
                <a:t>@{</a:t>
              </a:r>
              <a:br>
                <a:rPr lang="en-US" sz="1400" dirty="0" smtClean="0"/>
              </a:br>
              <a:r>
                <a:rPr lang="en-US" sz="1400" dirty="0" err="1" smtClean="0"/>
                <a:t>var</a:t>
              </a:r>
              <a:r>
                <a:rPr lang="en-US" sz="1400" dirty="0" smtClean="0"/>
                <a:t> </a:t>
              </a:r>
              <a:r>
                <a:rPr lang="en-US" sz="1400" dirty="0" err="1" smtClean="0"/>
                <a:t>countNum</a:t>
              </a:r>
              <a:r>
                <a:rPr lang="en-US" sz="1400" dirty="0" smtClean="0"/>
                <a:t> = 0;</a:t>
              </a:r>
              <a:br>
                <a:rPr lang="en-US" sz="1400" dirty="0" smtClean="0"/>
              </a:br>
              <a:r>
                <a:rPr lang="en-US" sz="1400" b="1" dirty="0" smtClean="0"/>
                <a:t>while </a:t>
              </a:r>
              <a:r>
                <a:rPr lang="en-US" sz="1400" dirty="0" smtClean="0"/>
                <a:t>(</a:t>
              </a:r>
              <a:r>
                <a:rPr lang="en-US" sz="1400" dirty="0" err="1" smtClean="0"/>
                <a:t>countNum</a:t>
              </a:r>
              <a:r>
                <a:rPr lang="en-US" sz="1400" dirty="0" smtClean="0"/>
                <a:t> &lt; 50) {</a:t>
              </a:r>
              <a:br>
                <a:rPr lang="en-US" sz="1400" dirty="0" smtClean="0"/>
              </a:br>
              <a:r>
                <a:rPr lang="en-US" sz="1400" dirty="0" smtClean="0"/>
                <a:t>    </a:t>
              </a:r>
              <a:r>
                <a:rPr lang="en-US" sz="1400" dirty="0" err="1" smtClean="0"/>
                <a:t>countNum</a:t>
              </a:r>
              <a:r>
                <a:rPr lang="en-US" sz="1400" dirty="0" smtClean="0"/>
                <a:t> += 1;</a:t>
              </a:r>
              <a:br>
                <a:rPr lang="en-US" sz="1400" dirty="0" smtClean="0"/>
              </a:br>
              <a:r>
                <a:rPr lang="en-US" sz="1400" dirty="0" smtClean="0"/>
                <a:t>    &lt;p&gt;Line #@</a:t>
              </a:r>
              <a:r>
                <a:rPr lang="en-US" sz="1400" dirty="0" err="1" smtClean="0"/>
                <a:t>countNum</a:t>
              </a:r>
              <a:r>
                <a:rPr lang="en-US" sz="1400" dirty="0" smtClean="0"/>
                <a:t>: &lt;/p&gt;</a:t>
              </a:r>
              <a:br>
                <a:rPr lang="en-US" sz="1400" dirty="0" smtClean="0"/>
              </a:br>
              <a:r>
                <a:rPr lang="en-US" sz="1400" dirty="0" smtClean="0"/>
                <a:t>}</a:t>
              </a:r>
            </a:p>
            <a:p>
              <a:pPr marL="342900" lvl="0" indent="-342900">
                <a:spcBef>
                  <a:spcPct val="20000"/>
                </a:spcBef>
              </a:pPr>
              <a:r>
                <a:rPr lang="en-US" sz="1400" dirty="0" smtClean="0"/>
                <a:t>}</a:t>
              </a:r>
              <a:endParaRPr lang="en-US" sz="1400" dirty="0">
                <a:solidFill>
                  <a:schemeClr val="dk1"/>
                </a:solidFill>
              </a:endParaRPr>
            </a:p>
          </p:txBody>
        </p:sp>
        <p:sp>
          <p:nvSpPr>
            <p:cNvPr id="10" name="Rectangle 9"/>
            <p:cNvSpPr/>
            <p:nvPr/>
          </p:nvSpPr>
          <p:spPr>
            <a:xfrm>
              <a:off x="1883536" y="5486400"/>
              <a:ext cx="801823" cy="646331"/>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WHILE</a:t>
              </a:r>
            </a:p>
            <a:p>
              <a:pPr algn="ctr"/>
              <a:r>
                <a:rPr lang="en-US" dirty="0" smtClean="0">
                  <a:solidFill>
                    <a:schemeClr val="bg1"/>
                  </a:solidFill>
                  <a:effectLst>
                    <a:outerShdw blurRad="38100" dist="38100" dir="2700000" algn="tl">
                      <a:srgbClr val="000000">
                        <a:alpha val="43137"/>
                      </a:srgbClr>
                    </a:outerShdw>
                  </a:effectLst>
                </a:rPr>
                <a:t>Loop</a:t>
              </a:r>
              <a:endParaRPr lang="en-US" dirty="0">
                <a:solidFill>
                  <a:schemeClr val="bg1"/>
                </a:solidFill>
                <a:effectLst>
                  <a:outerShdw blurRad="38100" dist="38100" dir="2700000" algn="tl">
                    <a:srgbClr val="000000">
                      <a:alpha val="43137"/>
                    </a:srgbClr>
                  </a:outerShdw>
                </a:effectLst>
              </a:endParaRPr>
            </a:p>
          </p:txBody>
        </p:sp>
      </p:grpSp>
      <p:grpSp>
        <p:nvGrpSpPr>
          <p:cNvPr id="4" name="Group 13"/>
          <p:cNvGrpSpPr/>
          <p:nvPr/>
        </p:nvGrpSpPr>
        <p:grpSpPr>
          <a:xfrm>
            <a:off x="1745508" y="1828800"/>
            <a:ext cx="6368921" cy="1169551"/>
            <a:chOff x="1745508" y="1828800"/>
            <a:chExt cx="6368921" cy="1169551"/>
          </a:xfrm>
        </p:grpSpPr>
        <p:sp>
          <p:nvSpPr>
            <p:cNvPr id="7" name="TextBox 6"/>
            <p:cNvSpPr txBox="1"/>
            <p:nvPr/>
          </p:nvSpPr>
          <p:spPr>
            <a:xfrm>
              <a:off x="3848520" y="1828800"/>
              <a:ext cx="4265909" cy="1169551"/>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a:buNone/>
              </a:pPr>
              <a:endParaRPr lang="nn-NO" sz="1400" b="1" dirty="0" smtClean="0"/>
            </a:p>
            <a:p>
              <a:pPr>
                <a:buNone/>
              </a:pPr>
              <a:r>
                <a:rPr lang="nn-NO" sz="1400" b="1" dirty="0" smtClean="0"/>
                <a:t>@for </a:t>
              </a:r>
              <a:r>
                <a:rPr lang="nn-NO" sz="1400" dirty="0" smtClean="0"/>
                <a:t>(var i = 10; i &lt; 21; i++) {</a:t>
              </a:r>
              <a:br>
                <a:rPr lang="nn-NO" sz="1400" dirty="0" smtClean="0"/>
              </a:br>
              <a:r>
                <a:rPr lang="nn-NO" sz="1400" dirty="0" smtClean="0"/>
                <a:t>     &lt;p&gt;Line #: @i&lt;/p&gt;</a:t>
              </a:r>
            </a:p>
            <a:p>
              <a:pPr>
                <a:buNone/>
              </a:pPr>
              <a:r>
                <a:rPr lang="nn-NO" sz="1400" dirty="0" smtClean="0"/>
                <a:t>}</a:t>
              </a:r>
            </a:p>
            <a:p>
              <a:pPr>
                <a:buNone/>
              </a:pPr>
              <a:endParaRPr lang="en-US" sz="1400" dirty="0"/>
            </a:p>
          </p:txBody>
        </p:sp>
        <p:sp>
          <p:nvSpPr>
            <p:cNvPr id="11" name="Rectangle 10"/>
            <p:cNvSpPr/>
            <p:nvPr/>
          </p:nvSpPr>
          <p:spPr>
            <a:xfrm>
              <a:off x="1745508" y="2325469"/>
              <a:ext cx="1081899" cy="369332"/>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FOR Loop</a:t>
              </a:r>
            </a:p>
          </p:txBody>
        </p:sp>
      </p:grpSp>
      <p:grpSp>
        <p:nvGrpSpPr>
          <p:cNvPr id="5" name="Group 14"/>
          <p:cNvGrpSpPr/>
          <p:nvPr/>
        </p:nvGrpSpPr>
        <p:grpSpPr>
          <a:xfrm>
            <a:off x="1691976" y="3276838"/>
            <a:ext cx="6422455" cy="1428083"/>
            <a:chOff x="1691976" y="3276838"/>
            <a:chExt cx="6422455" cy="1428083"/>
          </a:xfrm>
        </p:grpSpPr>
        <p:sp>
          <p:nvSpPr>
            <p:cNvPr id="12" name="TextBox 11"/>
            <p:cNvSpPr txBox="1"/>
            <p:nvPr/>
          </p:nvSpPr>
          <p:spPr>
            <a:xfrm>
              <a:off x="3848520" y="3276838"/>
              <a:ext cx="4265911" cy="1428083"/>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marL="342900" lvl="0" indent="-342900">
                <a:spcBef>
                  <a:spcPct val="20000"/>
                </a:spcBef>
              </a:pPr>
              <a:r>
                <a:rPr lang="sv-SE" sz="1400" dirty="0" smtClean="0"/>
                <a:t>&lt;ul&gt;</a:t>
              </a:r>
              <a:br>
                <a:rPr lang="sv-SE" sz="1400" dirty="0" smtClean="0"/>
              </a:br>
              <a:r>
                <a:rPr lang="sv-SE" sz="1400" b="1" dirty="0" smtClean="0"/>
                <a:t>@foreach </a:t>
              </a:r>
              <a:r>
                <a:rPr lang="sv-SE" sz="1400" dirty="0" smtClean="0"/>
                <a:t>(</a:t>
              </a:r>
              <a:r>
                <a:rPr lang="sv-SE" sz="1400" b="1" dirty="0" smtClean="0"/>
                <a:t>var</a:t>
              </a:r>
              <a:r>
                <a:rPr lang="sv-SE" sz="1400" dirty="0" smtClean="0"/>
                <a:t> myItem </a:t>
              </a:r>
              <a:r>
                <a:rPr lang="sv-SE" sz="1400" b="1" dirty="0" smtClean="0"/>
                <a:t>in </a:t>
              </a:r>
              <a:r>
                <a:rPr lang="sv-SE" sz="1400" dirty="0" smtClean="0"/>
                <a:t> </a:t>
              </a:r>
              <a:r>
                <a:rPr lang="sv-SE" sz="1400" b="1" dirty="0" smtClean="0"/>
                <a:t>Request.ServerVariables</a:t>
              </a:r>
              <a:r>
                <a:rPr lang="sv-SE" sz="1400" dirty="0" smtClean="0"/>
                <a:t>) {</a:t>
              </a:r>
              <a:br>
                <a:rPr lang="sv-SE" sz="1400" dirty="0" smtClean="0"/>
              </a:br>
              <a:r>
                <a:rPr lang="sv-SE" sz="1400" dirty="0" smtClean="0"/>
                <a:t>      &lt;li&gt;@myItem&lt;/li&gt;</a:t>
              </a:r>
              <a:br>
                <a:rPr lang="sv-SE" sz="1400" dirty="0" smtClean="0"/>
              </a:br>
              <a:r>
                <a:rPr lang="sv-SE" sz="1400" dirty="0" smtClean="0"/>
                <a:t>}</a:t>
              </a:r>
            </a:p>
            <a:p>
              <a:pPr marL="342900" lvl="0" indent="-342900">
                <a:spcBef>
                  <a:spcPct val="20000"/>
                </a:spcBef>
              </a:pPr>
              <a:r>
                <a:rPr lang="sv-SE" sz="1400" dirty="0" smtClean="0"/>
                <a:t>&lt;/ul&gt;</a:t>
              </a:r>
              <a:endParaRPr lang="en-US" sz="1400" dirty="0">
                <a:solidFill>
                  <a:schemeClr val="dk1"/>
                </a:solidFill>
              </a:endParaRPr>
            </a:p>
          </p:txBody>
        </p:sp>
        <p:sp>
          <p:nvSpPr>
            <p:cNvPr id="13" name="Rectangle 12"/>
            <p:cNvSpPr/>
            <p:nvPr/>
          </p:nvSpPr>
          <p:spPr>
            <a:xfrm>
              <a:off x="1691976" y="3697069"/>
              <a:ext cx="1127424" cy="646331"/>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FOREACH </a:t>
              </a:r>
            </a:p>
            <a:p>
              <a:pPr algn="ctr"/>
              <a:r>
                <a:rPr lang="en-US" dirty="0" smtClean="0">
                  <a:solidFill>
                    <a:schemeClr val="bg1"/>
                  </a:solidFill>
                  <a:effectLst>
                    <a:outerShdw blurRad="38100" dist="38100" dir="2700000" algn="tl">
                      <a:srgbClr val="000000">
                        <a:alpha val="43137"/>
                      </a:srgbClr>
                    </a:outerShdw>
                  </a:effectLst>
                </a:rPr>
                <a:t>Loop</a:t>
              </a:r>
              <a:endParaRPr lang="en-US" dirty="0">
                <a:solidFill>
                  <a:schemeClr val="bg1"/>
                </a:solidFill>
                <a:effectLst>
                  <a:outerShdw blurRad="38100" dist="38100" dir="2700000" algn="tl">
                    <a:srgbClr val="000000">
                      <a:alpha val="43137"/>
                    </a:srgbClr>
                  </a:outerShdw>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10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bg1"/>
                </a:solidFill>
                <a:latin typeface="Segoe UI Light" pitchFamily="34" charset="0"/>
              </a:rPr>
              <a:t>Razor Pages (</a:t>
            </a:r>
            <a:r>
              <a:rPr lang="en-US" sz="2200" dirty="0" smtClean="0">
                <a:solidFill>
                  <a:schemeClr val="bg1"/>
                </a:solidFill>
                <a:latin typeface="Segoe UI Light" pitchFamily="34" charset="0"/>
              </a:rPr>
              <a:t>Collections</a:t>
            </a:r>
            <a:r>
              <a:rPr lang="en-US" dirty="0" smtClean="0">
                <a:solidFill>
                  <a:schemeClr val="bg1"/>
                </a:solidFill>
                <a:latin typeface="Segoe UI Light" pitchFamily="34" charset="0"/>
              </a:rPr>
              <a:t>)</a:t>
            </a:r>
            <a:endParaRPr lang="en-US" dirty="0">
              <a:solidFill>
                <a:schemeClr val="bg1"/>
              </a:solidFill>
              <a:latin typeface="Segoe UI Light" pitchFamily="34" charset="0"/>
            </a:endParaRPr>
          </a:p>
        </p:txBody>
      </p:sp>
      <p:sp>
        <p:nvSpPr>
          <p:cNvPr id="6" name="TextBox 5"/>
          <p:cNvSpPr txBox="1"/>
          <p:nvPr/>
        </p:nvSpPr>
        <p:spPr>
          <a:xfrm>
            <a:off x="457200" y="1868031"/>
            <a:ext cx="6477000" cy="2246769"/>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a:buNone/>
            </a:pPr>
            <a:r>
              <a:rPr lang="en-US" sz="1400" dirty="0" smtClean="0"/>
              <a:t>@{</a:t>
            </a:r>
            <a:br>
              <a:rPr lang="en-US" sz="1400" dirty="0" smtClean="0"/>
            </a:br>
            <a:r>
              <a:rPr lang="en-US" sz="1400" dirty="0" smtClean="0"/>
              <a:t>      </a:t>
            </a:r>
            <a:r>
              <a:rPr lang="en-US" sz="1400" b="1" dirty="0" smtClean="0"/>
              <a:t>    string[] </a:t>
            </a:r>
            <a:r>
              <a:rPr lang="en-US" sz="1400" b="1" dirty="0" err="1" smtClean="0"/>
              <a:t>teamMembers</a:t>
            </a:r>
            <a:r>
              <a:rPr lang="en-US" sz="1400" b="1" dirty="0" smtClean="0"/>
              <a:t> = {"Matt", "Joanne", "Robert", "Nancy"};</a:t>
            </a:r>
            <a:br>
              <a:rPr lang="en-US" sz="1400" b="1" dirty="0" smtClean="0"/>
            </a:br>
            <a:r>
              <a:rPr lang="en-US" sz="1400" dirty="0" smtClean="0"/>
              <a:t>          @: </a:t>
            </a:r>
            <a:r>
              <a:rPr lang="en-US" sz="1400" b="1" dirty="0" smtClean="0"/>
              <a:t>@</a:t>
            </a:r>
            <a:r>
              <a:rPr lang="en-US" sz="1400" b="1" dirty="0" err="1" smtClean="0"/>
              <a:t>teamMembers.Length</a:t>
            </a:r>
            <a:r>
              <a:rPr lang="en-US" sz="1400" dirty="0" smtClean="0"/>
              <a:t> </a:t>
            </a:r>
            <a:br>
              <a:rPr lang="en-US" sz="1400" dirty="0" smtClean="0"/>
            </a:br>
            <a:r>
              <a:rPr lang="en-US" sz="1400" dirty="0" smtClean="0"/>
              <a:t>          @:</a:t>
            </a:r>
            <a:r>
              <a:rPr lang="en-US" sz="1400" b="1" dirty="0" smtClean="0"/>
              <a:t> @</a:t>
            </a:r>
            <a:r>
              <a:rPr lang="en-US" sz="1400" b="1" dirty="0" err="1" smtClean="0"/>
              <a:t>Array.IndexOf</a:t>
            </a:r>
            <a:r>
              <a:rPr lang="en-US" sz="1400" b="1" dirty="0" smtClean="0"/>
              <a:t>(</a:t>
            </a:r>
            <a:r>
              <a:rPr lang="en-US" sz="1400" b="1" dirty="0" err="1" smtClean="0"/>
              <a:t>teamMembers</a:t>
            </a:r>
            <a:r>
              <a:rPr lang="en-US" sz="1400" b="1" dirty="0" smtClean="0"/>
              <a:t>, "Robert")</a:t>
            </a:r>
            <a:r>
              <a:rPr lang="en-US" sz="1400" dirty="0" smtClean="0"/>
              <a:t> </a:t>
            </a:r>
            <a:br>
              <a:rPr lang="en-US" sz="1400" dirty="0" smtClean="0"/>
            </a:br>
            <a:r>
              <a:rPr lang="en-US" sz="1400" dirty="0" smtClean="0"/>
              <a:t>          @: </a:t>
            </a:r>
            <a:r>
              <a:rPr lang="en-US" sz="1400" b="1" dirty="0" smtClean="0"/>
              <a:t>@</a:t>
            </a:r>
            <a:r>
              <a:rPr lang="en-US" sz="1400" b="1" dirty="0" err="1" smtClean="0"/>
              <a:t>teamMembers</a:t>
            </a:r>
            <a:r>
              <a:rPr lang="en-US" sz="1400" b="1" dirty="0" smtClean="0"/>
              <a:t>[2]</a:t>
            </a:r>
            <a:r>
              <a:rPr lang="en-US" sz="1400" dirty="0" smtClean="0"/>
              <a:t/>
            </a:r>
            <a:br>
              <a:rPr lang="en-US" sz="1400" dirty="0" smtClean="0"/>
            </a:br>
            <a:r>
              <a:rPr lang="en-US" sz="1400" dirty="0" smtClean="0"/>
              <a:t>          &lt;h3&gt;Current order of team members in the list&lt;/h3&gt;</a:t>
            </a:r>
            <a:br>
              <a:rPr lang="en-US" sz="1400" dirty="0" smtClean="0"/>
            </a:br>
            <a:r>
              <a:rPr lang="en-US" sz="1400" b="1" dirty="0" smtClean="0"/>
              <a:t>              </a:t>
            </a:r>
            <a:r>
              <a:rPr lang="en-US" sz="1400" b="1" dirty="0" err="1" smtClean="0"/>
              <a:t>foreach</a:t>
            </a:r>
            <a:r>
              <a:rPr lang="en-US" sz="1400" b="1" dirty="0" smtClean="0"/>
              <a:t> (</a:t>
            </a:r>
            <a:r>
              <a:rPr lang="en-US" sz="1400" b="1" dirty="0" err="1" smtClean="0"/>
              <a:t>var</a:t>
            </a:r>
            <a:r>
              <a:rPr lang="en-US" sz="1400" b="1" dirty="0" smtClean="0"/>
              <a:t> name in </a:t>
            </a:r>
            <a:r>
              <a:rPr lang="en-US" sz="1400" b="1" dirty="0" err="1" smtClean="0"/>
              <a:t>teamMembers</a:t>
            </a:r>
            <a:r>
              <a:rPr lang="en-US" sz="1400" b="1" dirty="0" smtClean="0"/>
              <a:t>)      {</a:t>
            </a:r>
            <a:br>
              <a:rPr lang="en-US" sz="1400" b="1" dirty="0" smtClean="0"/>
            </a:br>
            <a:r>
              <a:rPr lang="en-US" sz="1400" b="1" dirty="0" smtClean="0"/>
              <a:t>                   </a:t>
            </a:r>
            <a:r>
              <a:rPr lang="en-US" sz="1400" dirty="0" smtClean="0"/>
              <a:t>        &lt;p&gt;@name&lt;/p&gt;</a:t>
            </a:r>
            <a:br>
              <a:rPr lang="en-US" sz="1400" dirty="0" smtClean="0"/>
            </a:br>
            <a:r>
              <a:rPr lang="en-US" sz="1400" b="1" dirty="0" smtClean="0"/>
              <a:t>             }</a:t>
            </a:r>
            <a:br>
              <a:rPr lang="en-US" sz="1400" b="1" dirty="0" smtClean="0"/>
            </a:br>
            <a:r>
              <a:rPr lang="en-US" sz="1400" dirty="0" smtClean="0"/>
              <a:t>}</a:t>
            </a:r>
            <a:endParaRPr lang="en-US" sz="1400" dirty="0"/>
          </a:p>
        </p:txBody>
      </p:sp>
      <p:sp>
        <p:nvSpPr>
          <p:cNvPr id="7" name="TextBox 6"/>
          <p:cNvSpPr txBox="1"/>
          <p:nvPr/>
        </p:nvSpPr>
        <p:spPr>
          <a:xfrm>
            <a:off x="3657600" y="4495800"/>
            <a:ext cx="4648923" cy="1686616"/>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marL="342900" lvl="0" indent="-342900">
              <a:spcBef>
                <a:spcPct val="20000"/>
              </a:spcBef>
            </a:pPr>
            <a:r>
              <a:rPr lang="en-US" sz="1400" dirty="0" smtClean="0"/>
              <a:t>@{</a:t>
            </a:r>
            <a:br>
              <a:rPr lang="en-US" sz="1400" dirty="0" smtClean="0"/>
            </a:br>
            <a:r>
              <a:rPr lang="en-US" sz="1400" b="1" dirty="0" err="1" smtClean="0"/>
              <a:t>var</a:t>
            </a:r>
            <a:r>
              <a:rPr lang="en-US" sz="1400" b="1" dirty="0" smtClean="0"/>
              <a:t> </a:t>
            </a:r>
            <a:r>
              <a:rPr lang="en-US" sz="1400" b="1" dirty="0" err="1" smtClean="0"/>
              <a:t>myScores</a:t>
            </a:r>
            <a:r>
              <a:rPr lang="en-US" sz="1400" b="1" dirty="0" smtClean="0"/>
              <a:t> = new Dictionary&lt;string, </a:t>
            </a:r>
            <a:r>
              <a:rPr lang="en-US" sz="1400" b="1" dirty="0" err="1" smtClean="0"/>
              <a:t>int</a:t>
            </a:r>
            <a:r>
              <a:rPr lang="en-US" sz="1400" b="1" dirty="0" smtClean="0"/>
              <a:t>&gt;();</a:t>
            </a:r>
            <a:br>
              <a:rPr lang="en-US" sz="1400" b="1" dirty="0" smtClean="0"/>
            </a:br>
            <a:r>
              <a:rPr lang="en-US" sz="1400" b="1" dirty="0" err="1" smtClean="0"/>
              <a:t>myScores.Add</a:t>
            </a:r>
            <a:r>
              <a:rPr lang="en-US" sz="1400" dirty="0" smtClean="0"/>
              <a:t>("test1", 71);</a:t>
            </a:r>
            <a:br>
              <a:rPr lang="en-US" sz="1400" dirty="0" smtClean="0"/>
            </a:br>
            <a:r>
              <a:rPr lang="en-US" sz="1400" dirty="0" err="1" smtClean="0"/>
              <a:t>myScores.Add</a:t>
            </a:r>
            <a:r>
              <a:rPr lang="en-US" sz="1400" dirty="0" smtClean="0"/>
              <a:t>("test2", 82);</a:t>
            </a:r>
          </a:p>
          <a:p>
            <a:pPr marL="342900" lvl="0" indent="-342900">
              <a:spcBef>
                <a:spcPct val="20000"/>
              </a:spcBef>
            </a:pPr>
            <a:r>
              <a:rPr lang="en-US" sz="1400" dirty="0" smtClean="0"/>
              <a:t>}</a:t>
            </a:r>
          </a:p>
          <a:p>
            <a:pPr marL="342900" lvl="0" indent="-342900">
              <a:spcBef>
                <a:spcPct val="20000"/>
              </a:spcBef>
            </a:pPr>
            <a:r>
              <a:rPr lang="en-US" sz="1400" dirty="0" smtClean="0"/>
              <a:t>&lt;p&gt;My score on test 3 is: </a:t>
            </a:r>
            <a:r>
              <a:rPr lang="en-US" sz="1400" b="1" dirty="0" smtClean="0"/>
              <a:t>@</a:t>
            </a:r>
            <a:r>
              <a:rPr lang="en-US" sz="1400" b="1" dirty="0" err="1" smtClean="0"/>
              <a:t>myScores</a:t>
            </a:r>
            <a:r>
              <a:rPr lang="en-US" sz="1400" b="1" dirty="0" smtClean="0"/>
              <a:t>["test3"]</a:t>
            </a:r>
            <a:r>
              <a:rPr lang="en-US" sz="1400" dirty="0" smtClean="0"/>
              <a:t> &lt;/p&gt;</a:t>
            </a:r>
            <a:br>
              <a:rPr lang="en-US" sz="1400" dirty="0" smtClean="0"/>
            </a:br>
            <a:endParaRPr lang="en-US" sz="1400" dirty="0">
              <a:solidFill>
                <a:schemeClr val="dk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solidFill>
                <a:latin typeface="Segoe UI Light" pitchFamily="34" charset="0"/>
              </a:rPr>
              <a:t>Set Menu</a:t>
            </a:r>
            <a:endParaRPr lang="en-US" b="1" dirty="0">
              <a:solidFill>
                <a:schemeClr val="bg1"/>
              </a:solidFill>
              <a:latin typeface="Segoe UI Light" pitchFamily="34" charset="0"/>
            </a:endParaRPr>
          </a:p>
        </p:txBody>
      </p:sp>
      <p:sp>
        <p:nvSpPr>
          <p:cNvPr id="3" name="Content Placeholder 2"/>
          <p:cNvSpPr>
            <a:spLocks noGrp="1"/>
          </p:cNvSpPr>
          <p:nvPr>
            <p:ph idx="1"/>
          </p:nvPr>
        </p:nvSpPr>
        <p:spPr/>
        <p:txBody>
          <a:bodyPr>
            <a:normAutofit fontScale="92500" lnSpcReduction="20000"/>
          </a:bodyPr>
          <a:lstStyle/>
          <a:p>
            <a:r>
              <a:rPr lang="en-US" dirty="0" smtClean="0">
                <a:solidFill>
                  <a:schemeClr val="bg1"/>
                </a:solidFill>
                <a:effectLst>
                  <a:outerShdw blurRad="38100" dist="38100" dir="2700000" algn="tl">
                    <a:srgbClr val="000000">
                      <a:alpha val="43137"/>
                    </a:srgbClr>
                  </a:outerShdw>
                </a:effectLst>
                <a:latin typeface="Segoe UI Light" pitchFamily="34" charset="0"/>
              </a:rPr>
              <a:t>Introduction to </a:t>
            </a:r>
            <a:r>
              <a:rPr lang="en-US" dirty="0" err="1" smtClean="0">
                <a:solidFill>
                  <a:schemeClr val="bg1"/>
                </a:solidFill>
                <a:effectLst>
                  <a:outerShdw blurRad="38100" dist="38100" dir="2700000" algn="tl">
                    <a:srgbClr val="000000">
                      <a:alpha val="43137"/>
                    </a:srgbClr>
                  </a:outerShdw>
                </a:effectLst>
                <a:latin typeface="Segoe UI Light" pitchFamily="34" charset="0"/>
              </a:rPr>
              <a:t>WebMatrix</a:t>
            </a:r>
            <a:endParaRPr lang="en-US" dirty="0" smtClean="0">
              <a:solidFill>
                <a:schemeClr val="bg1"/>
              </a:solidFill>
              <a:effectLst>
                <a:outerShdw blurRad="38100" dist="38100" dir="2700000" algn="tl">
                  <a:srgbClr val="000000">
                    <a:alpha val="43137"/>
                  </a:srgbClr>
                </a:outerShdw>
              </a:effectLst>
              <a:latin typeface="Segoe UI Light" pitchFamily="34" charset="0"/>
            </a:endParaRPr>
          </a:p>
          <a:p>
            <a:pPr lvl="1"/>
            <a:r>
              <a:rPr lang="en-US" dirty="0" smtClean="0">
                <a:solidFill>
                  <a:schemeClr val="bg1"/>
                </a:solidFill>
                <a:latin typeface="Segoe UI Light" pitchFamily="34" charset="0"/>
              </a:rPr>
              <a:t>Concept</a:t>
            </a:r>
          </a:p>
          <a:p>
            <a:pPr lvl="1"/>
            <a:r>
              <a:rPr lang="en-US" dirty="0" smtClean="0">
                <a:solidFill>
                  <a:schemeClr val="bg1"/>
                </a:solidFill>
                <a:latin typeface="Segoe UI Light" pitchFamily="34" charset="0"/>
              </a:rPr>
              <a:t>Finding your way around</a:t>
            </a:r>
          </a:p>
          <a:p>
            <a:pPr lvl="1"/>
            <a:r>
              <a:rPr lang="en-US" dirty="0" smtClean="0">
                <a:solidFill>
                  <a:schemeClr val="bg1"/>
                </a:solidFill>
                <a:latin typeface="Segoe UI Light" pitchFamily="34" charset="0"/>
              </a:rPr>
              <a:t>Who is it for?</a:t>
            </a:r>
          </a:p>
          <a:p>
            <a:r>
              <a:rPr lang="en-US" dirty="0" smtClean="0">
                <a:solidFill>
                  <a:schemeClr val="bg1"/>
                </a:solidFill>
                <a:effectLst>
                  <a:outerShdw blurRad="38100" dist="38100" dir="2700000" algn="tl">
                    <a:srgbClr val="000000">
                      <a:alpha val="43137"/>
                    </a:srgbClr>
                  </a:outerShdw>
                </a:effectLst>
                <a:latin typeface="Segoe UI Light" pitchFamily="34" charset="0"/>
              </a:rPr>
              <a:t>Razor Pages</a:t>
            </a:r>
          </a:p>
          <a:p>
            <a:pPr lvl="1"/>
            <a:r>
              <a:rPr lang="en-US" dirty="0" smtClean="0">
                <a:solidFill>
                  <a:schemeClr val="bg1"/>
                </a:solidFill>
                <a:latin typeface="Segoe UI Light" pitchFamily="34" charset="0"/>
              </a:rPr>
              <a:t>Architecture</a:t>
            </a:r>
          </a:p>
          <a:p>
            <a:pPr lvl="1"/>
            <a:r>
              <a:rPr lang="en-US" dirty="0" smtClean="0">
                <a:solidFill>
                  <a:schemeClr val="bg1"/>
                </a:solidFill>
                <a:latin typeface="Segoe UI Light" pitchFamily="34" charset="0"/>
              </a:rPr>
              <a:t>Programming features</a:t>
            </a:r>
          </a:p>
          <a:p>
            <a:pPr lvl="1"/>
            <a:r>
              <a:rPr lang="en-US" dirty="0" smtClean="0">
                <a:solidFill>
                  <a:schemeClr val="bg1"/>
                </a:solidFill>
                <a:latin typeface="Segoe UI Light" pitchFamily="34" charset="0"/>
              </a:rPr>
              <a:t>Databases</a:t>
            </a:r>
          </a:p>
          <a:p>
            <a:pPr lvl="1"/>
            <a:r>
              <a:rPr lang="en-US" dirty="0" err="1" smtClean="0">
                <a:solidFill>
                  <a:schemeClr val="bg1"/>
                </a:solidFill>
                <a:latin typeface="Segoe UI Light" pitchFamily="34" charset="0"/>
              </a:rPr>
              <a:t>WebGrid</a:t>
            </a:r>
            <a:endParaRPr lang="en-US" dirty="0" smtClean="0">
              <a:solidFill>
                <a:schemeClr val="bg1"/>
              </a:solidFill>
              <a:latin typeface="Segoe UI Light" pitchFamily="34" charset="0"/>
            </a:endParaRPr>
          </a:p>
          <a:p>
            <a:pPr lvl="1"/>
            <a:r>
              <a:rPr lang="en-US" dirty="0" smtClean="0">
                <a:latin typeface="Segoe UI Light" pitchFamily="34" charset="0"/>
              </a:rPr>
              <a:t>Layout</a:t>
            </a:r>
          </a:p>
          <a:p>
            <a:pPr lvl="1"/>
            <a:r>
              <a:rPr lang="en-US" dirty="0" smtClean="0">
                <a:latin typeface="Segoe UI Light" pitchFamily="34" charset="0"/>
              </a:rPr>
              <a:t>Routing</a:t>
            </a:r>
          </a:p>
          <a:p>
            <a:pPr lvl="1"/>
            <a:endParaRPr lang="en-US" dirty="0" smtClean="0">
              <a:latin typeface="Segoe UI Light"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bg1"/>
                </a:solidFill>
                <a:latin typeface="Segoe UI Light" pitchFamily="34" charset="0"/>
              </a:rPr>
              <a:t>Razor Pages (</a:t>
            </a:r>
            <a:r>
              <a:rPr lang="en-US" sz="2200" b="1" dirty="0" smtClean="0">
                <a:solidFill>
                  <a:schemeClr val="bg1"/>
                </a:solidFill>
                <a:latin typeface="Segoe UI Light" pitchFamily="34" charset="0"/>
              </a:rPr>
              <a:t>Handling Errors</a:t>
            </a:r>
            <a:r>
              <a:rPr lang="en-US" b="1" dirty="0" smtClean="0">
                <a:solidFill>
                  <a:schemeClr val="bg1"/>
                </a:solidFill>
                <a:latin typeface="Segoe UI Light" pitchFamily="34" charset="0"/>
              </a:rPr>
              <a:t>)</a:t>
            </a:r>
            <a:endParaRPr lang="en-US" b="1" dirty="0">
              <a:solidFill>
                <a:schemeClr val="bg1"/>
              </a:solidFill>
              <a:latin typeface="Segoe UI Light" pitchFamily="34" charset="0"/>
            </a:endParaRPr>
          </a:p>
        </p:txBody>
      </p:sp>
      <p:sp>
        <p:nvSpPr>
          <p:cNvPr id="5" name="TextBox 4"/>
          <p:cNvSpPr txBox="1"/>
          <p:nvPr/>
        </p:nvSpPr>
        <p:spPr>
          <a:xfrm>
            <a:off x="1066800" y="1828800"/>
            <a:ext cx="7010400" cy="4185761"/>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a:buNone/>
            </a:pPr>
            <a:r>
              <a:rPr lang="en-US" sz="1400" dirty="0" err="1" smtClean="0"/>
              <a:t>var</a:t>
            </a:r>
            <a:r>
              <a:rPr lang="en-US" sz="1400" dirty="0" smtClean="0"/>
              <a:t> </a:t>
            </a:r>
            <a:r>
              <a:rPr lang="en-US" sz="1400" dirty="0" err="1" smtClean="0"/>
              <a:t>fileContents</a:t>
            </a:r>
            <a:r>
              <a:rPr lang="en-US" sz="1400" dirty="0" smtClean="0"/>
              <a:t> = " "; </a:t>
            </a:r>
            <a:r>
              <a:rPr lang="en-US" sz="1400" dirty="0" err="1" smtClean="0"/>
              <a:t>var</a:t>
            </a:r>
            <a:r>
              <a:rPr lang="en-US" sz="1400" dirty="0" smtClean="0"/>
              <a:t> </a:t>
            </a:r>
            <a:r>
              <a:rPr lang="en-US" sz="1400" dirty="0" err="1" smtClean="0"/>
              <a:t>errMsg</a:t>
            </a:r>
            <a:r>
              <a:rPr lang="en-US" sz="1400" dirty="0" smtClean="0"/>
              <a:t> = " "; </a:t>
            </a:r>
            <a:r>
              <a:rPr lang="en-US" sz="1400" dirty="0" err="1" smtClean="0"/>
              <a:t>var</a:t>
            </a:r>
            <a:r>
              <a:rPr lang="en-US" sz="1400" dirty="0" smtClean="0"/>
              <a:t> </a:t>
            </a:r>
            <a:r>
              <a:rPr lang="en-US" sz="1400" dirty="0" err="1" smtClean="0"/>
              <a:t>userErrMsg</a:t>
            </a:r>
            <a:r>
              <a:rPr lang="en-US" sz="1400" dirty="0" smtClean="0"/>
              <a:t> = " “;</a:t>
            </a:r>
          </a:p>
          <a:p>
            <a:pPr>
              <a:buNone/>
            </a:pPr>
            <a:endParaRPr lang="en-US" sz="1400" dirty="0" smtClean="0"/>
          </a:p>
          <a:p>
            <a:pPr>
              <a:buNone/>
            </a:pPr>
            <a:r>
              <a:rPr lang="en-US" sz="1400" b="1" dirty="0" smtClean="0"/>
              <a:t>try {</a:t>
            </a:r>
            <a:br>
              <a:rPr lang="en-US" sz="1400" b="1" dirty="0" smtClean="0"/>
            </a:br>
            <a:r>
              <a:rPr lang="en-US" sz="1400" b="1" dirty="0" smtClean="0"/>
              <a:t>         </a:t>
            </a:r>
            <a:r>
              <a:rPr lang="en-US" sz="1400" dirty="0" err="1" smtClean="0"/>
              <a:t>var</a:t>
            </a:r>
            <a:r>
              <a:rPr lang="en-US" sz="1400" dirty="0" smtClean="0"/>
              <a:t> </a:t>
            </a:r>
            <a:r>
              <a:rPr lang="en-US" sz="1400" dirty="0" err="1" smtClean="0"/>
              <a:t>fileContents</a:t>
            </a:r>
            <a:r>
              <a:rPr lang="en-US" sz="1400" dirty="0" smtClean="0"/>
              <a:t> = </a:t>
            </a:r>
            <a:r>
              <a:rPr lang="en-US" sz="1400" dirty="0" err="1" smtClean="0"/>
              <a:t>File.ReadAllText</a:t>
            </a:r>
            <a:r>
              <a:rPr lang="en-US" sz="1400" dirty="0" smtClean="0"/>
              <a:t>(@"c:\names.txt");</a:t>
            </a:r>
          </a:p>
          <a:p>
            <a:pPr>
              <a:buNone/>
            </a:pPr>
            <a:r>
              <a:rPr lang="en-US" sz="1400" b="1" dirty="0" smtClean="0"/>
              <a:t>}</a:t>
            </a:r>
          </a:p>
          <a:p>
            <a:pPr>
              <a:buNone/>
            </a:pPr>
            <a:r>
              <a:rPr lang="en-US" sz="1400" b="1" dirty="0" smtClean="0"/>
              <a:t>catch (</a:t>
            </a:r>
            <a:r>
              <a:rPr lang="en-US" sz="1400" b="1" dirty="0" err="1" smtClean="0"/>
              <a:t>FileNotFoundException</a:t>
            </a:r>
            <a:r>
              <a:rPr lang="en-US" sz="1400" b="1" dirty="0" smtClean="0"/>
              <a:t> ex) {</a:t>
            </a:r>
            <a:br>
              <a:rPr lang="en-US" sz="1400" b="1" dirty="0" smtClean="0"/>
            </a:br>
            <a:r>
              <a:rPr lang="en-US" sz="1400" b="1" dirty="0" smtClean="0"/>
              <a:t>         </a:t>
            </a:r>
            <a:r>
              <a:rPr lang="en-US" sz="1400" dirty="0" smtClean="0"/>
              <a:t>// You can use the exception object for debugging, logging, etc.</a:t>
            </a:r>
            <a:br>
              <a:rPr lang="en-US" sz="1400" dirty="0" smtClean="0"/>
            </a:br>
            <a:r>
              <a:rPr lang="en-US" sz="1400" dirty="0" smtClean="0"/>
              <a:t>         </a:t>
            </a:r>
            <a:r>
              <a:rPr lang="en-US" sz="1400" dirty="0" err="1" smtClean="0"/>
              <a:t>errMsg</a:t>
            </a:r>
            <a:r>
              <a:rPr lang="en-US" sz="1400" dirty="0" smtClean="0"/>
              <a:t> = </a:t>
            </a:r>
            <a:r>
              <a:rPr lang="en-US" sz="1400" dirty="0" err="1" smtClean="0"/>
              <a:t>ex.Message</a:t>
            </a:r>
            <a:r>
              <a:rPr lang="en-US" sz="1400" dirty="0" smtClean="0"/>
              <a:t>;</a:t>
            </a:r>
            <a:br>
              <a:rPr lang="en-US" sz="1400" dirty="0" smtClean="0"/>
            </a:br>
            <a:r>
              <a:rPr lang="en-US" sz="1400" dirty="0" smtClean="0"/>
              <a:t>         // Create a friendly error message for users.</a:t>
            </a:r>
            <a:br>
              <a:rPr lang="en-US" sz="1400" dirty="0" smtClean="0"/>
            </a:br>
            <a:r>
              <a:rPr lang="en-US" sz="1400" dirty="0" smtClean="0"/>
              <a:t>         </a:t>
            </a:r>
            <a:r>
              <a:rPr lang="en-US" sz="1400" dirty="0" err="1" smtClean="0"/>
              <a:t>userErrMsg</a:t>
            </a:r>
            <a:r>
              <a:rPr lang="en-US" sz="1400" dirty="0" smtClean="0"/>
              <a:t> = "A file could not be opened, please contact "</a:t>
            </a:r>
            <a:br>
              <a:rPr lang="en-US" sz="1400" dirty="0" smtClean="0"/>
            </a:br>
            <a:r>
              <a:rPr lang="en-US" sz="1400" dirty="0" smtClean="0"/>
              <a:t>                                                                                    + "your system administrator.";</a:t>
            </a:r>
          </a:p>
          <a:p>
            <a:pPr>
              <a:buNone/>
            </a:pPr>
            <a:r>
              <a:rPr lang="en-US" sz="1400" b="1" dirty="0" smtClean="0"/>
              <a:t>}</a:t>
            </a:r>
          </a:p>
          <a:p>
            <a:pPr>
              <a:buNone/>
            </a:pPr>
            <a:r>
              <a:rPr lang="en-US" sz="1400" b="1" dirty="0" smtClean="0"/>
              <a:t>catch (</a:t>
            </a:r>
            <a:r>
              <a:rPr lang="en-US" sz="1400" b="1" dirty="0" err="1" smtClean="0"/>
              <a:t>DirectoryNotFoundException</a:t>
            </a:r>
            <a:r>
              <a:rPr lang="en-US" sz="1400" b="1" dirty="0" smtClean="0"/>
              <a:t> ex) {</a:t>
            </a:r>
            <a:br>
              <a:rPr lang="en-US" sz="1400" b="1" dirty="0" smtClean="0"/>
            </a:br>
            <a:r>
              <a:rPr lang="en-US" sz="1400" b="1" dirty="0" smtClean="0"/>
              <a:t>        </a:t>
            </a:r>
            <a:r>
              <a:rPr lang="en-US" sz="1400" dirty="0" smtClean="0"/>
              <a:t>// Similar to previous exception.</a:t>
            </a:r>
            <a:br>
              <a:rPr lang="en-US" sz="1400" dirty="0" smtClean="0"/>
            </a:br>
            <a:r>
              <a:rPr lang="en-US" sz="1400" dirty="0" smtClean="0"/>
              <a:t>        </a:t>
            </a:r>
            <a:r>
              <a:rPr lang="en-US" sz="1400" dirty="0" err="1" smtClean="0"/>
              <a:t>errMsg</a:t>
            </a:r>
            <a:r>
              <a:rPr lang="en-US" sz="1400" dirty="0" smtClean="0"/>
              <a:t> = </a:t>
            </a:r>
            <a:r>
              <a:rPr lang="en-US" sz="1400" dirty="0" err="1" smtClean="0"/>
              <a:t>ex.Message</a:t>
            </a:r>
            <a:r>
              <a:rPr lang="en-US" sz="1400" dirty="0" smtClean="0"/>
              <a:t>;</a:t>
            </a:r>
            <a:br>
              <a:rPr lang="en-US" sz="1400" dirty="0" smtClean="0"/>
            </a:br>
            <a:r>
              <a:rPr lang="en-US" sz="1400" dirty="0" smtClean="0"/>
              <a:t>        </a:t>
            </a:r>
            <a:r>
              <a:rPr lang="en-US" sz="1400" dirty="0" err="1" smtClean="0"/>
              <a:t>userErrMsg</a:t>
            </a:r>
            <a:r>
              <a:rPr lang="en-US" sz="1400" dirty="0" smtClean="0"/>
              <a:t> = "A directory was not found, please contact "</a:t>
            </a:r>
            <a:br>
              <a:rPr lang="en-US" sz="1400" dirty="0" smtClean="0"/>
            </a:br>
            <a:r>
              <a:rPr lang="en-US" sz="1400" dirty="0" smtClean="0"/>
              <a:t>                                                                                   + "your system administrator.“;</a:t>
            </a:r>
          </a:p>
          <a:p>
            <a:pPr>
              <a:buNone/>
            </a:pPr>
            <a:r>
              <a:rPr lang="en-US" sz="1400" b="1" dirty="0" smtClean="0"/>
              <a:t>}</a:t>
            </a:r>
            <a:r>
              <a:rPr lang="en-US" sz="1400" dirty="0" smtClean="0"/>
              <a:t/>
            </a:r>
            <a:br>
              <a:rPr lang="en-US" sz="1400" dirty="0" smtClean="0"/>
            </a:br>
            <a:endParaRPr 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p:cNvSpPr txBox="1">
            <a:spLocks/>
          </p:cNvSpPr>
          <p:nvPr/>
        </p:nvSpPr>
        <p:spPr>
          <a:xfrm>
            <a:off x="722313" y="4267200"/>
            <a:ext cx="7772400" cy="968375"/>
          </a:xfrm>
          <a:prstGeom prst="rect">
            <a:avLst/>
          </a:prstGeom>
        </p:spPr>
        <p:txBody>
          <a:bodyPr vert="horz" lIns="91440" tIns="45720" rIns="91440" bIns="45720" rtlCol="0" anchor="ctr">
            <a:normAutofit/>
          </a:bodyPr>
          <a:lstStyle/>
          <a:p>
            <a:pPr marL="0" marR="0" lvl="0" indent="0" fontAlgn="auto">
              <a:lnSpc>
                <a:spcPct val="100000"/>
              </a:lnSpc>
              <a:spcBef>
                <a:spcPct val="0"/>
              </a:spcBef>
              <a:spcAft>
                <a:spcPts val="0"/>
              </a:spcAft>
              <a:buClrTx/>
              <a:buSzTx/>
              <a:tabLst/>
              <a:defRPr/>
            </a:pPr>
            <a:r>
              <a:rPr lang="en-US" sz="4000" b="1" cap="all" dirty="0" smtClean="0">
                <a:solidFill>
                  <a:schemeClr val="bg1"/>
                </a:solidFill>
                <a:effectLst>
                  <a:outerShdw blurRad="38100" dist="38100" dir="2700000" algn="tl">
                    <a:srgbClr val="000000">
                      <a:alpha val="43137"/>
                    </a:srgbClr>
                  </a:outerShdw>
                </a:effectLst>
                <a:latin typeface="+mj-lt"/>
                <a:ea typeface="+mj-ea"/>
                <a:cs typeface="+mj-cs"/>
              </a:rPr>
              <a:t>razor syntax</a:t>
            </a:r>
            <a:endParaRPr lang="en-US" sz="4000" b="1" cap="all" dirty="0">
              <a:solidFill>
                <a:schemeClr val="bg1"/>
              </a:solidFill>
              <a:effectLst>
                <a:outerShdw blurRad="38100" dist="38100" dir="2700000" algn="tl">
                  <a:srgbClr val="000000">
                    <a:alpha val="43137"/>
                  </a:srgbClr>
                </a:outerShdw>
              </a:effectLst>
              <a:latin typeface="+mj-lt"/>
              <a:ea typeface="+mj-ea"/>
              <a:cs typeface="+mj-cs"/>
            </a:endParaRPr>
          </a:p>
        </p:txBody>
      </p:sp>
      <p:sp>
        <p:nvSpPr>
          <p:cNvPr id="11" name="Text Placeholder 4"/>
          <p:cNvSpPr txBox="1">
            <a:spLocks/>
          </p:cNvSpPr>
          <p:nvPr/>
        </p:nvSpPr>
        <p:spPr>
          <a:xfrm>
            <a:off x="722313" y="2906713"/>
            <a:ext cx="7772400" cy="1500187"/>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endParaRPr lang="en-US" sz="2000" dirty="0" smtClean="0">
              <a:solidFill>
                <a:schemeClr val="tx1">
                  <a:tint val="75000"/>
                </a:schemeClr>
              </a:solidFill>
            </a:endParaRPr>
          </a:p>
          <a:p>
            <a:pPr marL="342900" marR="0" lvl="0" indent="-342900" algn="l" defTabSz="914400" rtl="0" eaLnBrk="1" fontAlgn="auto" latinLnBrk="0" hangingPunct="1">
              <a:lnSpc>
                <a:spcPct val="100000"/>
              </a:lnSpc>
              <a:spcBef>
                <a:spcPct val="20000"/>
              </a:spcBef>
              <a:spcAft>
                <a:spcPts val="0"/>
              </a:spcAft>
              <a:buClrTx/>
              <a:buSzTx/>
              <a:tabLst/>
              <a:defRPr/>
            </a:pPr>
            <a:endParaRPr lang="en-US" sz="2000" dirty="0" smtClean="0">
              <a:solidFill>
                <a:schemeClr val="tx1">
                  <a:tint val="75000"/>
                </a:schemeClr>
              </a:solidFill>
            </a:endParaRPr>
          </a:p>
          <a:p>
            <a:pPr marL="342900" marR="0" lvl="0" indent="-342900" algn="l" defTabSz="914400" rtl="0" eaLnBrk="1" fontAlgn="auto" latinLnBrk="0" hangingPunct="1">
              <a:lnSpc>
                <a:spcPct val="100000"/>
              </a:lnSpc>
              <a:spcBef>
                <a:spcPct val="20000"/>
              </a:spcBef>
              <a:spcAft>
                <a:spcPts val="0"/>
              </a:spcAft>
              <a:buClrTx/>
              <a:buSzTx/>
              <a:tabLst/>
              <a:defRPr/>
            </a:pPr>
            <a:endParaRPr lang="en-US" sz="2000" dirty="0" smtClean="0">
              <a:solidFill>
                <a:schemeClr val="tx1">
                  <a:tint val="75000"/>
                </a:schemeClr>
              </a:solidFill>
            </a:endParaRPr>
          </a:p>
          <a:p>
            <a:pPr marL="342900" marR="0" lvl="0" indent="-342900" algn="l" defTabSz="914400" rtl="0" eaLnBrk="1" fontAlgn="auto" latinLnBrk="0" hangingPunct="1">
              <a:lnSpc>
                <a:spcPct val="100000"/>
              </a:lnSpc>
              <a:spcBef>
                <a:spcPct val="20000"/>
              </a:spcBef>
              <a:spcAft>
                <a:spcPts val="0"/>
              </a:spcAft>
              <a:buClrTx/>
              <a:buSzTx/>
              <a:tabLst/>
              <a:defRPr/>
            </a:pPr>
            <a:r>
              <a:rPr lang="en-US" sz="2000" dirty="0" smtClean="0">
                <a:solidFill>
                  <a:schemeClr val="tx1">
                    <a:tint val="75000"/>
                  </a:schemeClr>
                </a:solidFill>
              </a:rPr>
              <a:t>Demonstration</a:t>
            </a:r>
            <a:endParaRPr lang="en-US" sz="2000" dirty="0">
              <a:solidFill>
                <a:schemeClr val="tx1">
                  <a:tint val="75000"/>
                </a:schemeClr>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bg1"/>
                </a:solidFill>
                <a:latin typeface="Segoe UI Light" pitchFamily="34" charset="0"/>
              </a:rPr>
              <a:t>Database</a:t>
            </a:r>
            <a:endParaRPr lang="en-US" b="1" dirty="0">
              <a:solidFill>
                <a:schemeClr val="bg1"/>
              </a:solidFill>
              <a:latin typeface="Segoe UI Light" pitchFamily="34" charset="0"/>
            </a:endParaRPr>
          </a:p>
        </p:txBody>
      </p:sp>
      <p:sp>
        <p:nvSpPr>
          <p:cNvPr id="4" name="Content Placeholder 4"/>
          <p:cNvSpPr>
            <a:spLocks noGrp="1"/>
          </p:cNvSpPr>
          <p:nvPr>
            <p:ph idx="1"/>
          </p:nvPr>
        </p:nvSpPr>
        <p:spPr>
          <a:xfrm>
            <a:off x="1600200" y="1600201"/>
            <a:ext cx="7086600" cy="1447799"/>
          </a:xfrm>
        </p:spPr>
        <p:txBody>
          <a:bodyPr>
            <a:noAutofit/>
          </a:bodyPr>
          <a:lstStyle/>
          <a:p>
            <a:r>
              <a:rPr lang="en-US" sz="2400" dirty="0" smtClean="0">
                <a:solidFill>
                  <a:schemeClr val="bg1"/>
                </a:solidFill>
              </a:rPr>
              <a:t>SQL Compact Edition</a:t>
            </a:r>
          </a:p>
          <a:p>
            <a:pPr lvl="1"/>
            <a:r>
              <a:rPr lang="en-US" sz="2000" dirty="0" smtClean="0">
                <a:solidFill>
                  <a:schemeClr val="bg1"/>
                </a:solidFill>
              </a:rPr>
              <a:t>File-based, so it’s portable. Runs without a server.</a:t>
            </a:r>
          </a:p>
          <a:p>
            <a:r>
              <a:rPr lang="en-US" sz="2400" dirty="0" smtClean="0">
                <a:solidFill>
                  <a:schemeClr val="bg1"/>
                </a:solidFill>
              </a:rPr>
              <a:t>Easy to design, easy to code against</a:t>
            </a:r>
          </a:p>
          <a:p>
            <a:pPr marL="0" indent="0">
              <a:buNone/>
            </a:pPr>
            <a:endParaRPr lang="en-US" sz="2400" dirty="0">
              <a:solidFill>
                <a:schemeClr val="bg1"/>
              </a:solidFill>
            </a:endParaRPr>
          </a:p>
        </p:txBody>
      </p:sp>
      <p:pic>
        <p:nvPicPr>
          <p:cNvPr id="7"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rot="21329619">
            <a:off x="1022718" y="3570517"/>
            <a:ext cx="3619500" cy="22343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8" name="TextBox 7"/>
          <p:cNvSpPr txBox="1"/>
          <p:nvPr/>
        </p:nvSpPr>
        <p:spPr>
          <a:xfrm>
            <a:off x="907041" y="3126980"/>
            <a:ext cx="1401346" cy="461665"/>
          </a:xfrm>
          <a:prstGeom prst="rect">
            <a:avLst/>
          </a:prstGeom>
          <a:noFill/>
        </p:spPr>
        <p:txBody>
          <a:bodyPr wrap="none" rtlCol="0">
            <a:spAutoFit/>
          </a:bodyPr>
          <a:lstStyle/>
          <a:p>
            <a:r>
              <a:rPr lang="en-US" sz="2400" dirty="0" smtClean="0">
                <a:solidFill>
                  <a:schemeClr val="bg1"/>
                </a:solidFill>
              </a:rPr>
              <a:t>Designing</a:t>
            </a:r>
            <a:endParaRPr lang="en-US" sz="2400" dirty="0">
              <a:solidFill>
                <a:schemeClr val="bg1"/>
              </a:solidFill>
            </a:endParaRPr>
          </a:p>
        </p:txBody>
      </p:sp>
      <p:sp>
        <p:nvSpPr>
          <p:cNvPr id="9" name="TextBox 8"/>
          <p:cNvSpPr txBox="1"/>
          <p:nvPr/>
        </p:nvSpPr>
        <p:spPr>
          <a:xfrm>
            <a:off x="2514600" y="4811442"/>
            <a:ext cx="5715000" cy="954107"/>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smtClean="0">
                <a:latin typeface="Courier New" pitchFamily="49" charset="0"/>
                <a:cs typeface="Courier New" pitchFamily="49" charset="0"/>
              </a:rPr>
              <a:t>@{</a:t>
            </a:r>
          </a:p>
          <a:p>
            <a:r>
              <a:rPr lang="en-US" sz="1400" dirty="0">
                <a:latin typeface="Courier New" pitchFamily="49" charset="0"/>
                <a:cs typeface="Courier New" pitchFamily="49" charset="0"/>
              </a:rPr>
              <a:t> </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var</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db</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Database.Open</a:t>
            </a:r>
            <a:r>
              <a:rPr lang="en-US" sz="1400" dirty="0" smtClean="0">
                <a:latin typeface="Courier New" pitchFamily="49" charset="0"/>
                <a:cs typeface="Courier New" pitchFamily="49" charset="0"/>
              </a:rPr>
              <a:t>("</a:t>
            </a:r>
            <a:r>
              <a:rPr lang="en-US" sz="1400" dirty="0" err="1" smtClean="0">
                <a:latin typeface="Courier New" pitchFamily="49" charset="0"/>
                <a:cs typeface="Courier New" pitchFamily="49" charset="0"/>
              </a:rPr>
              <a:t>ArtGallery</a:t>
            </a:r>
            <a:r>
              <a:rPr lang="en-US" sz="1400" dirty="0" smtClean="0">
                <a:latin typeface="Courier New" pitchFamily="49" charset="0"/>
                <a:cs typeface="Courier New" pitchFamily="49" charset="0"/>
              </a:rPr>
              <a:t>");</a:t>
            </a:r>
          </a:p>
          <a:p>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var</a:t>
            </a:r>
            <a:r>
              <a:rPr lang="en-US" sz="1400" dirty="0" smtClean="0">
                <a:latin typeface="Courier New" pitchFamily="49" charset="0"/>
                <a:cs typeface="Courier New" pitchFamily="49" charset="0"/>
              </a:rPr>
              <a:t> product = </a:t>
            </a:r>
            <a:r>
              <a:rPr lang="en-US" sz="1400" dirty="0" err="1" smtClean="0">
                <a:latin typeface="Courier New" pitchFamily="49" charset="0"/>
                <a:cs typeface="Courier New" pitchFamily="49" charset="0"/>
              </a:rPr>
              <a:t>db.Query</a:t>
            </a:r>
            <a:r>
              <a:rPr lang="en-US" sz="1400" dirty="0" smtClean="0">
                <a:latin typeface="Courier New" pitchFamily="49" charset="0"/>
                <a:cs typeface="Courier New" pitchFamily="49" charset="0"/>
              </a:rPr>
              <a:t>("SELECT * FROM PRODUCTS); </a:t>
            </a:r>
          </a:p>
          <a:p>
            <a:r>
              <a:rPr lang="en-US" sz="1400" dirty="0" smtClean="0">
                <a:latin typeface="Courier New" pitchFamily="49" charset="0"/>
                <a:cs typeface="Courier New" pitchFamily="49" charset="0"/>
              </a:rPr>
              <a:t>}</a:t>
            </a:r>
          </a:p>
        </p:txBody>
      </p:sp>
      <p:sp>
        <p:nvSpPr>
          <p:cNvPr id="10" name="TextBox 9"/>
          <p:cNvSpPr txBox="1"/>
          <p:nvPr/>
        </p:nvSpPr>
        <p:spPr>
          <a:xfrm>
            <a:off x="7315200" y="4271643"/>
            <a:ext cx="1048685" cy="461665"/>
          </a:xfrm>
          <a:prstGeom prst="rect">
            <a:avLst/>
          </a:prstGeom>
          <a:noFill/>
        </p:spPr>
        <p:txBody>
          <a:bodyPr wrap="none" rtlCol="0">
            <a:spAutoFit/>
          </a:bodyPr>
          <a:lstStyle/>
          <a:p>
            <a:r>
              <a:rPr lang="en-US" sz="2400" dirty="0" smtClean="0">
                <a:solidFill>
                  <a:schemeClr val="bg1"/>
                </a:solidFill>
              </a:rPr>
              <a:t>Coding</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p:cNvSpPr txBox="1">
            <a:spLocks/>
          </p:cNvSpPr>
          <p:nvPr/>
        </p:nvSpPr>
        <p:spPr>
          <a:xfrm>
            <a:off x="722313" y="4267200"/>
            <a:ext cx="7772400" cy="968375"/>
          </a:xfrm>
          <a:prstGeom prst="rect">
            <a:avLst/>
          </a:prstGeom>
        </p:spPr>
        <p:txBody>
          <a:bodyPr vert="horz" lIns="91440" tIns="45720" rIns="91440" bIns="45720" rtlCol="0" anchor="ctr">
            <a:normAutofit/>
          </a:bodyPr>
          <a:lstStyle/>
          <a:p>
            <a:pPr marL="0" marR="0" lvl="0" indent="0" fontAlgn="auto">
              <a:lnSpc>
                <a:spcPct val="100000"/>
              </a:lnSpc>
              <a:spcBef>
                <a:spcPct val="0"/>
              </a:spcBef>
              <a:spcAft>
                <a:spcPts val="0"/>
              </a:spcAft>
              <a:buClrTx/>
              <a:buSzTx/>
              <a:tabLst/>
              <a:defRPr/>
            </a:pPr>
            <a:r>
              <a:rPr lang="en-US" sz="4000" b="1" cap="all" dirty="0" smtClean="0">
                <a:solidFill>
                  <a:schemeClr val="bg1"/>
                </a:solidFill>
                <a:effectLst>
                  <a:outerShdw blurRad="38100" dist="38100" dir="2700000" algn="tl">
                    <a:srgbClr val="000000">
                      <a:alpha val="43137"/>
                    </a:srgbClr>
                  </a:outerShdw>
                </a:effectLst>
                <a:latin typeface="+mj-lt"/>
                <a:ea typeface="+mj-ea"/>
                <a:cs typeface="+mj-cs"/>
              </a:rPr>
              <a:t>Database access</a:t>
            </a:r>
            <a:endParaRPr lang="en-US" sz="4000" b="1" cap="all" dirty="0">
              <a:solidFill>
                <a:schemeClr val="bg1"/>
              </a:solidFill>
              <a:effectLst>
                <a:outerShdw blurRad="38100" dist="38100" dir="2700000" algn="tl">
                  <a:srgbClr val="000000">
                    <a:alpha val="43137"/>
                  </a:srgbClr>
                </a:outerShdw>
              </a:effectLst>
              <a:latin typeface="+mj-lt"/>
              <a:ea typeface="+mj-ea"/>
              <a:cs typeface="+mj-cs"/>
            </a:endParaRPr>
          </a:p>
        </p:txBody>
      </p:sp>
      <p:sp>
        <p:nvSpPr>
          <p:cNvPr id="11" name="Text Placeholder 4"/>
          <p:cNvSpPr txBox="1">
            <a:spLocks/>
          </p:cNvSpPr>
          <p:nvPr/>
        </p:nvSpPr>
        <p:spPr>
          <a:xfrm>
            <a:off x="722313" y="2906713"/>
            <a:ext cx="7772400" cy="1500187"/>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endParaRPr lang="en-US" sz="2000" dirty="0" smtClean="0">
              <a:solidFill>
                <a:schemeClr val="tx1">
                  <a:tint val="75000"/>
                </a:schemeClr>
              </a:solidFill>
            </a:endParaRPr>
          </a:p>
          <a:p>
            <a:pPr marL="342900" marR="0" lvl="0" indent="-342900" algn="l" defTabSz="914400" rtl="0" eaLnBrk="1" fontAlgn="auto" latinLnBrk="0" hangingPunct="1">
              <a:lnSpc>
                <a:spcPct val="100000"/>
              </a:lnSpc>
              <a:spcBef>
                <a:spcPct val="20000"/>
              </a:spcBef>
              <a:spcAft>
                <a:spcPts val="0"/>
              </a:spcAft>
              <a:buClrTx/>
              <a:buSzTx/>
              <a:tabLst/>
              <a:defRPr/>
            </a:pPr>
            <a:endParaRPr lang="en-US" sz="2000" dirty="0" smtClean="0">
              <a:solidFill>
                <a:schemeClr val="tx1">
                  <a:tint val="75000"/>
                </a:schemeClr>
              </a:solidFill>
            </a:endParaRPr>
          </a:p>
          <a:p>
            <a:pPr marL="342900" marR="0" lvl="0" indent="-342900" algn="l" defTabSz="914400" rtl="0" eaLnBrk="1" fontAlgn="auto" latinLnBrk="0" hangingPunct="1">
              <a:lnSpc>
                <a:spcPct val="100000"/>
              </a:lnSpc>
              <a:spcBef>
                <a:spcPct val="20000"/>
              </a:spcBef>
              <a:spcAft>
                <a:spcPts val="0"/>
              </a:spcAft>
              <a:buClrTx/>
              <a:buSzTx/>
              <a:tabLst/>
              <a:defRPr/>
            </a:pPr>
            <a:endParaRPr lang="en-US" sz="2000" dirty="0" smtClean="0">
              <a:solidFill>
                <a:schemeClr val="tx1">
                  <a:tint val="75000"/>
                </a:schemeClr>
              </a:solidFill>
            </a:endParaRPr>
          </a:p>
          <a:p>
            <a:pPr marL="342900" marR="0" lvl="0" indent="-342900" algn="l" defTabSz="914400" rtl="0" eaLnBrk="1" fontAlgn="auto" latinLnBrk="0" hangingPunct="1">
              <a:lnSpc>
                <a:spcPct val="100000"/>
              </a:lnSpc>
              <a:spcBef>
                <a:spcPct val="20000"/>
              </a:spcBef>
              <a:spcAft>
                <a:spcPts val="0"/>
              </a:spcAft>
              <a:buClrTx/>
              <a:buSzTx/>
              <a:tabLst/>
              <a:defRPr/>
            </a:pPr>
            <a:r>
              <a:rPr lang="en-US" sz="2000" dirty="0" smtClean="0">
                <a:solidFill>
                  <a:schemeClr val="tx1">
                    <a:tint val="75000"/>
                  </a:schemeClr>
                </a:solidFill>
              </a:rPr>
              <a:t>Demonstration</a:t>
            </a:r>
            <a:endParaRPr lang="en-US" sz="2000" dirty="0">
              <a:solidFill>
                <a:schemeClr val="tx1">
                  <a:tint val="75000"/>
                </a:schemeClr>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7025"/>
            <a:ext cx="8229600" cy="1143000"/>
          </a:xfrm>
        </p:spPr>
        <p:txBody>
          <a:bodyPr>
            <a:noAutofit/>
          </a:bodyPr>
          <a:lstStyle/>
          <a:p>
            <a:r>
              <a:rPr lang="en-US" b="1" dirty="0" smtClean="0">
                <a:solidFill>
                  <a:schemeClr val="bg1"/>
                </a:solidFill>
                <a:latin typeface="Segoe UI Light" pitchFamily="34" charset="0"/>
              </a:rPr>
              <a:t>Display data easily with </a:t>
            </a:r>
            <a:r>
              <a:rPr lang="en-US" b="1" dirty="0" err="1" smtClean="0">
                <a:solidFill>
                  <a:schemeClr val="bg1"/>
                </a:solidFill>
                <a:latin typeface="Segoe UI Light" pitchFamily="34" charset="0"/>
              </a:rPr>
              <a:t>WebGrid</a:t>
            </a:r>
            <a:endParaRPr lang="en-US" b="1" dirty="0">
              <a:solidFill>
                <a:schemeClr val="bg1"/>
              </a:solidFill>
              <a:latin typeface="Segoe UI Light" pitchFamily="34" charset="0"/>
            </a:endParaRPr>
          </a:p>
        </p:txBody>
      </p:sp>
      <p:sp>
        <p:nvSpPr>
          <p:cNvPr id="12" name="Content Placeholder 4"/>
          <p:cNvSpPr>
            <a:spLocks noGrp="1"/>
          </p:cNvSpPr>
          <p:nvPr>
            <p:ph idx="1"/>
          </p:nvPr>
        </p:nvSpPr>
        <p:spPr>
          <a:xfrm>
            <a:off x="1600200" y="1652587"/>
            <a:ext cx="7086600" cy="4525963"/>
          </a:xfrm>
        </p:spPr>
        <p:txBody>
          <a:bodyPr>
            <a:normAutofit/>
          </a:bodyPr>
          <a:lstStyle/>
          <a:p>
            <a:pPr>
              <a:buFont typeface="Wingdings" pitchFamily="2" charset="2"/>
              <a:buChar char="v"/>
            </a:pPr>
            <a:r>
              <a:rPr lang="en-US" sz="2800" dirty="0" smtClean="0">
                <a:solidFill>
                  <a:schemeClr val="bg1"/>
                </a:solidFill>
              </a:rPr>
              <a:t>Displays your data quickly and easily</a:t>
            </a:r>
          </a:p>
          <a:p>
            <a:pPr>
              <a:buFont typeface="Wingdings" pitchFamily="2" charset="2"/>
              <a:buChar char="v"/>
            </a:pPr>
            <a:r>
              <a:rPr lang="en-US" sz="2800" dirty="0" smtClean="0">
                <a:solidFill>
                  <a:schemeClr val="bg1"/>
                </a:solidFill>
              </a:rPr>
              <a:t>Lots of options to customize layout, appearance, paging etc.</a:t>
            </a:r>
            <a:endParaRPr lang="en-US" sz="2800" dirty="0">
              <a:solidFill>
                <a:schemeClr val="bg1"/>
              </a:solidFill>
            </a:endParaRPr>
          </a:p>
        </p:txBody>
      </p:sp>
      <p:sp>
        <p:nvSpPr>
          <p:cNvPr id="13" name="TextBox 12"/>
          <p:cNvSpPr txBox="1"/>
          <p:nvPr/>
        </p:nvSpPr>
        <p:spPr>
          <a:xfrm>
            <a:off x="990600" y="3481387"/>
            <a:ext cx="5715000" cy="2462213"/>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smtClean="0">
                <a:latin typeface="Courier New" pitchFamily="49" charset="0"/>
                <a:cs typeface="Courier New" pitchFamily="49" charset="0"/>
              </a:rPr>
              <a:t>@{</a:t>
            </a:r>
          </a:p>
          <a:p>
            <a:r>
              <a:rPr lang="en-US" sz="1400" dirty="0">
                <a:latin typeface="Courier New" pitchFamily="49" charset="0"/>
                <a:cs typeface="Courier New" pitchFamily="49" charset="0"/>
              </a:rPr>
              <a:t> </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var</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db</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Database.Open</a:t>
            </a:r>
            <a:r>
              <a:rPr lang="en-US" sz="1400" dirty="0" smtClean="0">
                <a:latin typeface="Courier New" pitchFamily="49" charset="0"/>
                <a:cs typeface="Courier New" pitchFamily="49" charset="0"/>
              </a:rPr>
              <a:t>("</a:t>
            </a:r>
            <a:r>
              <a:rPr lang="en-US" sz="1400" dirty="0" err="1" smtClean="0">
                <a:latin typeface="Courier New" pitchFamily="49" charset="0"/>
                <a:cs typeface="Courier New" pitchFamily="49" charset="0"/>
              </a:rPr>
              <a:t>ArtGallery</a:t>
            </a:r>
            <a:r>
              <a:rPr lang="en-US" sz="1400" dirty="0" smtClean="0">
                <a:latin typeface="Courier New" pitchFamily="49" charset="0"/>
                <a:cs typeface="Courier New" pitchFamily="49" charset="0"/>
              </a:rPr>
              <a:t>");</a:t>
            </a:r>
          </a:p>
          <a:p>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var</a:t>
            </a:r>
            <a:r>
              <a:rPr lang="en-US" sz="1400" dirty="0" smtClean="0">
                <a:latin typeface="Courier New" pitchFamily="49" charset="0"/>
                <a:cs typeface="Courier New" pitchFamily="49" charset="0"/>
              </a:rPr>
              <a:t> data = </a:t>
            </a:r>
            <a:r>
              <a:rPr lang="en-US" sz="1400" dirty="0" err="1" smtClean="0">
                <a:latin typeface="Courier New" pitchFamily="49" charset="0"/>
                <a:cs typeface="Courier New" pitchFamily="49" charset="0"/>
              </a:rPr>
              <a:t>db.Query</a:t>
            </a:r>
            <a:r>
              <a:rPr lang="en-US" sz="1400" dirty="0" smtClean="0">
                <a:latin typeface="Courier New" pitchFamily="49" charset="0"/>
                <a:cs typeface="Courier New" pitchFamily="49" charset="0"/>
              </a:rPr>
              <a:t>("SELECT * FROM PRODUCTS);</a:t>
            </a:r>
          </a:p>
          <a:p>
            <a:endParaRPr lang="en-US" sz="1400" dirty="0">
              <a:latin typeface="Courier New" pitchFamily="49" charset="0"/>
              <a:cs typeface="Courier New" pitchFamily="49" charset="0"/>
            </a:endParaRPr>
          </a:p>
          <a:p>
            <a:r>
              <a:rPr lang="en-US" sz="1400" dirty="0">
                <a:latin typeface="Courier New" pitchFamily="49" charset="0"/>
                <a:cs typeface="Courier New" pitchFamily="49" charset="0"/>
              </a:rPr>
              <a:t> </a:t>
            </a:r>
            <a:r>
              <a:rPr lang="en-US" sz="1400" dirty="0" smtClean="0">
                <a:latin typeface="Courier New" pitchFamily="49" charset="0"/>
                <a:cs typeface="Courier New" pitchFamily="49" charset="0"/>
              </a:rPr>
              <a:t> </a:t>
            </a:r>
            <a:r>
              <a:rPr lang="en-US" sz="1400" dirty="0" err="1" smtClean="0">
                <a:solidFill>
                  <a:schemeClr val="accent6">
                    <a:lumMod val="75000"/>
                  </a:schemeClr>
                </a:solidFill>
                <a:latin typeface="Courier New" pitchFamily="49" charset="0"/>
                <a:cs typeface="Courier New" pitchFamily="49" charset="0"/>
              </a:rPr>
              <a:t>var</a:t>
            </a:r>
            <a:r>
              <a:rPr lang="en-US" sz="1400" dirty="0" smtClean="0">
                <a:solidFill>
                  <a:schemeClr val="accent6">
                    <a:lumMod val="75000"/>
                  </a:schemeClr>
                </a:solidFill>
                <a:latin typeface="Courier New" pitchFamily="49" charset="0"/>
                <a:cs typeface="Courier New" pitchFamily="49" charset="0"/>
              </a:rPr>
              <a:t> grid = new </a:t>
            </a:r>
            <a:r>
              <a:rPr lang="en-US" sz="1400" dirty="0" err="1" smtClean="0">
                <a:solidFill>
                  <a:schemeClr val="accent6">
                    <a:lumMod val="75000"/>
                  </a:schemeClr>
                </a:solidFill>
                <a:latin typeface="Courier New" pitchFamily="49" charset="0"/>
                <a:cs typeface="Courier New" pitchFamily="49" charset="0"/>
              </a:rPr>
              <a:t>WebGrid</a:t>
            </a:r>
            <a:r>
              <a:rPr lang="en-US" sz="1400" dirty="0" smtClean="0">
                <a:solidFill>
                  <a:schemeClr val="accent6">
                    <a:lumMod val="75000"/>
                  </a:schemeClr>
                </a:solidFill>
                <a:latin typeface="Courier New" pitchFamily="49" charset="0"/>
                <a:cs typeface="Courier New" pitchFamily="49" charset="0"/>
              </a:rPr>
              <a:t>(data);</a:t>
            </a:r>
          </a:p>
          <a:p>
            <a:r>
              <a:rPr lang="en-US" sz="1400" dirty="0" smtClean="0">
                <a:latin typeface="Courier New" pitchFamily="49" charset="0"/>
                <a:cs typeface="Courier New" pitchFamily="49" charset="0"/>
              </a:rPr>
              <a:t>}</a:t>
            </a:r>
          </a:p>
          <a:p>
            <a:endParaRPr lang="en-US" sz="1400" dirty="0">
              <a:latin typeface="Courier New" pitchFamily="49" charset="0"/>
              <a:cs typeface="Courier New" pitchFamily="49" charset="0"/>
            </a:endParaRPr>
          </a:p>
          <a:p>
            <a:r>
              <a:rPr lang="en-US" sz="1400" dirty="0" smtClean="0">
                <a:latin typeface="Courier New" pitchFamily="49" charset="0"/>
                <a:cs typeface="Courier New" pitchFamily="49" charset="0"/>
              </a:rPr>
              <a:t>&lt;div id="grid"&gt;</a:t>
            </a:r>
          </a:p>
          <a:p>
            <a:r>
              <a:rPr lang="en-US" sz="1400" dirty="0" smtClean="0">
                <a:latin typeface="Courier New" pitchFamily="49" charset="0"/>
                <a:cs typeface="Courier New" pitchFamily="49" charset="0"/>
              </a:rPr>
              <a:t>  </a:t>
            </a:r>
            <a:r>
              <a:rPr lang="en-US" sz="1400" dirty="0" smtClean="0">
                <a:solidFill>
                  <a:schemeClr val="accent6">
                    <a:lumMod val="75000"/>
                  </a:schemeClr>
                </a:solidFill>
                <a:latin typeface="Courier New" pitchFamily="49" charset="0"/>
                <a:cs typeface="Courier New" pitchFamily="49" charset="0"/>
              </a:rPr>
              <a:t>@</a:t>
            </a:r>
            <a:r>
              <a:rPr lang="en-US" sz="1400" dirty="0" err="1" smtClean="0">
                <a:solidFill>
                  <a:schemeClr val="accent6">
                    <a:lumMod val="75000"/>
                  </a:schemeClr>
                </a:solidFill>
                <a:latin typeface="Courier New" pitchFamily="49" charset="0"/>
                <a:cs typeface="Courier New" pitchFamily="49" charset="0"/>
              </a:rPr>
              <a:t>grid.GetHtml</a:t>
            </a:r>
            <a:r>
              <a:rPr lang="en-US" sz="1400" dirty="0" smtClean="0">
                <a:solidFill>
                  <a:schemeClr val="accent6">
                    <a:lumMod val="75000"/>
                  </a:schemeClr>
                </a:solidFill>
                <a:latin typeface="Courier New" pitchFamily="49" charset="0"/>
                <a:cs typeface="Courier New" pitchFamily="49" charset="0"/>
              </a:rPr>
              <a:t>();</a:t>
            </a:r>
          </a:p>
          <a:p>
            <a:r>
              <a:rPr lang="en-US" sz="1400" dirty="0" smtClean="0">
                <a:latin typeface="Courier New" pitchFamily="49" charset="0"/>
                <a:cs typeface="Courier New" pitchFamily="49" charset="0"/>
              </a:rPr>
              <a:t>&lt;/div&gt;</a:t>
            </a:r>
          </a:p>
          <a:p>
            <a:endParaRPr lang="en-US" sz="1400" dirty="0" smtClean="0">
              <a:latin typeface="Courier New" pitchFamily="49" charset="0"/>
              <a:cs typeface="Courier New" pitchFamily="49" charset="0"/>
            </a:endParaRPr>
          </a:p>
        </p:txBody>
      </p:sp>
      <p:sp>
        <p:nvSpPr>
          <p:cNvPr id="14" name="TextBox 13"/>
          <p:cNvSpPr txBox="1"/>
          <p:nvPr/>
        </p:nvSpPr>
        <p:spPr>
          <a:xfrm>
            <a:off x="1295400" y="3938587"/>
            <a:ext cx="7391400" cy="2462213"/>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endParaRPr lang="en-US" sz="1400" dirty="0">
              <a:latin typeface="Courier New" pitchFamily="49" charset="0"/>
              <a:cs typeface="Courier New" pitchFamily="49" charset="0"/>
            </a:endParaRPr>
          </a:p>
          <a:p>
            <a:r>
              <a:rPr lang="en-US" sz="1400" dirty="0" smtClean="0">
                <a:latin typeface="Courier New" pitchFamily="49" charset="0"/>
                <a:cs typeface="Courier New" pitchFamily="49" charset="0"/>
              </a:rPr>
              <a:t>&lt;div id="grid"&gt;</a:t>
            </a:r>
          </a:p>
          <a:p>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grid.GetHtml</a:t>
            </a:r>
            <a:r>
              <a:rPr lang="en-US" sz="1400" dirty="0" smtClean="0">
                <a:latin typeface="Courier New" pitchFamily="49" charset="0"/>
                <a:cs typeface="Courier New" pitchFamily="49" charset="0"/>
              </a:rPr>
              <a:t>(</a:t>
            </a:r>
          </a:p>
          <a:p>
            <a:r>
              <a:rPr lang="en-US" sz="1400" dirty="0" smtClean="0">
                <a:latin typeface="Courier New" pitchFamily="49" charset="0"/>
                <a:cs typeface="Courier New" pitchFamily="49" charset="0"/>
              </a:rPr>
              <a:t>    </a:t>
            </a:r>
            <a:r>
              <a:rPr lang="en-US" sz="1400" dirty="0" smtClean="0">
                <a:solidFill>
                  <a:schemeClr val="accent6">
                    <a:lumMod val="75000"/>
                  </a:schemeClr>
                </a:solidFill>
                <a:latin typeface="Courier New" pitchFamily="49" charset="0"/>
                <a:cs typeface="Courier New" pitchFamily="49" charset="0"/>
              </a:rPr>
              <a:t>columns: </a:t>
            </a:r>
            <a:r>
              <a:rPr lang="en-US" sz="1400" dirty="0" err="1" smtClean="0">
                <a:solidFill>
                  <a:schemeClr val="accent6">
                    <a:lumMod val="75000"/>
                  </a:schemeClr>
                </a:solidFill>
                <a:latin typeface="Courier New" pitchFamily="49" charset="0"/>
                <a:cs typeface="Courier New" pitchFamily="49" charset="0"/>
              </a:rPr>
              <a:t>grid.Columns</a:t>
            </a:r>
            <a:r>
              <a:rPr lang="en-US" sz="1400" dirty="0" smtClean="0">
                <a:solidFill>
                  <a:schemeClr val="accent6">
                    <a:lumMod val="75000"/>
                  </a:schemeClr>
                </a:solidFill>
                <a:latin typeface="Courier New" pitchFamily="49" charset="0"/>
                <a:cs typeface="Courier New" pitchFamily="49" charset="0"/>
              </a:rPr>
              <a:t>(</a:t>
            </a:r>
          </a:p>
          <a:p>
            <a:r>
              <a:rPr lang="en-US" sz="1400" dirty="0">
                <a:solidFill>
                  <a:schemeClr val="accent6">
                    <a:lumMod val="75000"/>
                  </a:schemeClr>
                </a:solidFill>
                <a:latin typeface="Courier New" pitchFamily="49" charset="0"/>
                <a:cs typeface="Courier New" pitchFamily="49" charset="0"/>
              </a:rPr>
              <a:t> </a:t>
            </a:r>
            <a:r>
              <a:rPr lang="en-US" sz="1400" dirty="0" smtClean="0">
                <a:solidFill>
                  <a:schemeClr val="accent6">
                    <a:lumMod val="75000"/>
                  </a:schemeClr>
                </a:solidFill>
                <a:latin typeface="Courier New" pitchFamily="49" charset="0"/>
                <a:cs typeface="Courier New" pitchFamily="49" charset="0"/>
              </a:rPr>
              <a:t>     </a:t>
            </a:r>
            <a:r>
              <a:rPr lang="en-US" sz="1400" dirty="0" err="1" smtClean="0">
                <a:solidFill>
                  <a:schemeClr val="accent6">
                    <a:lumMod val="75000"/>
                  </a:schemeClr>
                </a:solidFill>
                <a:latin typeface="Courier New" pitchFamily="49" charset="0"/>
                <a:cs typeface="Courier New" pitchFamily="49" charset="0"/>
              </a:rPr>
              <a:t>grid.Column</a:t>
            </a:r>
            <a:r>
              <a:rPr lang="en-US" sz="1400" dirty="0" smtClean="0">
                <a:solidFill>
                  <a:schemeClr val="accent6">
                    <a:lumMod val="75000"/>
                  </a:schemeClr>
                </a:solidFill>
                <a:latin typeface="Courier New" pitchFamily="49" charset="0"/>
                <a:cs typeface="Courier New" pitchFamily="49" charset="0"/>
              </a:rPr>
              <a:t>("Name", "Product", style: "product"),</a:t>
            </a:r>
          </a:p>
          <a:p>
            <a:r>
              <a:rPr lang="en-US" sz="1400" dirty="0">
                <a:solidFill>
                  <a:schemeClr val="accent6">
                    <a:lumMod val="75000"/>
                  </a:schemeClr>
                </a:solidFill>
                <a:latin typeface="Courier New" pitchFamily="49" charset="0"/>
                <a:cs typeface="Courier New" pitchFamily="49" charset="0"/>
              </a:rPr>
              <a:t> </a:t>
            </a:r>
            <a:r>
              <a:rPr lang="en-US" sz="1400" dirty="0" smtClean="0">
                <a:solidFill>
                  <a:schemeClr val="accent6">
                    <a:lumMod val="75000"/>
                  </a:schemeClr>
                </a:solidFill>
                <a:latin typeface="Courier New" pitchFamily="49" charset="0"/>
                <a:cs typeface="Courier New" pitchFamily="49" charset="0"/>
              </a:rPr>
              <a:t>     </a:t>
            </a:r>
            <a:r>
              <a:rPr lang="en-US" sz="1400" dirty="0" err="1" smtClean="0">
                <a:solidFill>
                  <a:schemeClr val="accent6">
                    <a:lumMod val="75000"/>
                  </a:schemeClr>
                </a:solidFill>
                <a:latin typeface="Courier New" pitchFamily="49" charset="0"/>
                <a:cs typeface="Courier New" pitchFamily="49" charset="0"/>
              </a:rPr>
              <a:t>grid.Column</a:t>
            </a:r>
            <a:r>
              <a:rPr lang="en-US" sz="1400" dirty="0" smtClean="0">
                <a:solidFill>
                  <a:schemeClr val="accent6">
                    <a:lumMod val="75000"/>
                  </a:schemeClr>
                </a:solidFill>
                <a:latin typeface="Courier New" pitchFamily="49" charset="0"/>
                <a:cs typeface="Courier New" pitchFamily="49" charset="0"/>
              </a:rPr>
              <a:t>("Description", format:@&lt;i&gt;@</a:t>
            </a:r>
            <a:r>
              <a:rPr lang="en-US" sz="1400" dirty="0" err="1" smtClean="0">
                <a:solidFill>
                  <a:schemeClr val="accent6">
                    <a:lumMod val="75000"/>
                  </a:schemeClr>
                </a:solidFill>
                <a:latin typeface="Courier New" pitchFamily="49" charset="0"/>
                <a:cs typeface="Courier New" pitchFamily="49" charset="0"/>
              </a:rPr>
              <a:t>item.Description</a:t>
            </a:r>
            <a:r>
              <a:rPr lang="en-US" sz="1400" dirty="0" smtClean="0">
                <a:solidFill>
                  <a:schemeClr val="accent6">
                    <a:lumMod val="75000"/>
                  </a:schemeClr>
                </a:solidFill>
                <a:latin typeface="Courier New" pitchFamily="49" charset="0"/>
                <a:cs typeface="Courier New" pitchFamily="49" charset="0"/>
              </a:rPr>
              <a:t>&lt;/i&gt;),</a:t>
            </a:r>
          </a:p>
          <a:p>
            <a:r>
              <a:rPr lang="en-US" sz="1400" dirty="0" smtClean="0">
                <a:solidFill>
                  <a:schemeClr val="accent6">
                    <a:lumMod val="75000"/>
                  </a:schemeClr>
                </a:solidFill>
                <a:latin typeface="Courier New" pitchFamily="49" charset="0"/>
                <a:cs typeface="Courier New" pitchFamily="49" charset="0"/>
              </a:rPr>
              <a:t>      </a:t>
            </a:r>
            <a:r>
              <a:rPr lang="en-US" sz="1400" dirty="0" err="1" smtClean="0">
                <a:solidFill>
                  <a:schemeClr val="accent6">
                    <a:lumMod val="75000"/>
                  </a:schemeClr>
                </a:solidFill>
                <a:latin typeface="Courier New" pitchFamily="49" charset="0"/>
                <a:cs typeface="Courier New" pitchFamily="49" charset="0"/>
              </a:rPr>
              <a:t>grid.Column</a:t>
            </a:r>
            <a:r>
              <a:rPr lang="en-US" sz="1400" dirty="0" smtClean="0">
                <a:solidFill>
                  <a:schemeClr val="accent6">
                    <a:lumMod val="75000"/>
                  </a:schemeClr>
                </a:solidFill>
                <a:latin typeface="Courier New" pitchFamily="49" charset="0"/>
                <a:cs typeface="Courier New" pitchFamily="49" charset="0"/>
              </a:rPr>
              <a:t>("Price", format:@&lt;text&gt;$@</a:t>
            </a:r>
            <a:r>
              <a:rPr lang="en-US" sz="1400" dirty="0" err="1" smtClean="0">
                <a:solidFill>
                  <a:schemeClr val="accent6">
                    <a:lumMod val="75000"/>
                  </a:schemeClr>
                </a:solidFill>
                <a:latin typeface="Courier New" pitchFamily="49" charset="0"/>
                <a:cs typeface="Courier New" pitchFamily="49" charset="0"/>
              </a:rPr>
              <a:t>item.Price</a:t>
            </a:r>
            <a:r>
              <a:rPr lang="en-US" sz="1400" dirty="0" smtClean="0">
                <a:solidFill>
                  <a:schemeClr val="accent6">
                    <a:lumMod val="75000"/>
                  </a:schemeClr>
                </a:solidFill>
                <a:latin typeface="Courier New" pitchFamily="49" charset="0"/>
                <a:cs typeface="Courier New" pitchFamily="49" charset="0"/>
              </a:rPr>
              <a:t>&lt;/text&gt;)</a:t>
            </a:r>
          </a:p>
          <a:p>
            <a:r>
              <a:rPr lang="en-US" sz="1400" dirty="0" smtClean="0">
                <a:solidFill>
                  <a:schemeClr val="accent6">
                    <a:lumMod val="75000"/>
                  </a:schemeClr>
                </a:solidFill>
                <a:latin typeface="Courier New" pitchFamily="49" charset="0"/>
                <a:cs typeface="Courier New" pitchFamily="49" charset="0"/>
              </a:rPr>
              <a:t>   </a:t>
            </a:r>
            <a:r>
              <a:rPr lang="en-US" sz="1400" dirty="0" smtClean="0">
                <a:latin typeface="Courier New" pitchFamily="49" charset="0"/>
                <a:cs typeface="Courier New" pitchFamily="49" charset="0"/>
              </a:rPr>
              <a:t> )</a:t>
            </a:r>
          </a:p>
          <a:p>
            <a:r>
              <a:rPr lang="en-US" sz="1400" dirty="0">
                <a:latin typeface="Courier New" pitchFamily="49" charset="0"/>
                <a:cs typeface="Courier New" pitchFamily="49" charset="0"/>
              </a:rPr>
              <a:t> </a:t>
            </a:r>
            <a:r>
              <a:rPr lang="en-US" sz="1400" dirty="0" smtClean="0">
                <a:latin typeface="Courier New" pitchFamily="49" charset="0"/>
                <a:cs typeface="Courier New" pitchFamily="49" charset="0"/>
              </a:rPr>
              <a:t> )</a:t>
            </a:r>
          </a:p>
          <a:p>
            <a:r>
              <a:rPr lang="en-US" sz="1400" dirty="0" smtClean="0">
                <a:latin typeface="Courier New" pitchFamily="49" charset="0"/>
                <a:cs typeface="Courier New" pitchFamily="49" charset="0"/>
              </a:rPr>
              <a:t>&lt;/div&gt;</a:t>
            </a:r>
          </a:p>
          <a:p>
            <a:endParaRPr lang="en-US" sz="1400" dirty="0" smtClean="0">
              <a:latin typeface="Courier New" pitchFamily="49" charset="0"/>
              <a:cs typeface="Courier New" pitchFamily="49" charset="0"/>
            </a:endParaRPr>
          </a:p>
        </p:txBody>
      </p:sp>
      <p:sp>
        <p:nvSpPr>
          <p:cNvPr id="15" name="TextBox 14"/>
          <p:cNvSpPr txBox="1"/>
          <p:nvPr/>
        </p:nvSpPr>
        <p:spPr>
          <a:xfrm>
            <a:off x="2133600" y="4377524"/>
            <a:ext cx="5715000" cy="1815882"/>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smtClean="0">
                <a:latin typeface="Courier New" pitchFamily="49" charset="0"/>
                <a:cs typeface="Courier New" pitchFamily="49" charset="0"/>
              </a:rPr>
              <a:t>@{</a:t>
            </a:r>
          </a:p>
          <a:p>
            <a:r>
              <a:rPr lang="en-US" sz="1400" dirty="0">
                <a:latin typeface="Courier New" pitchFamily="49" charset="0"/>
                <a:cs typeface="Courier New" pitchFamily="49" charset="0"/>
              </a:rPr>
              <a:t> </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var</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db</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Database.Open</a:t>
            </a:r>
            <a:r>
              <a:rPr lang="en-US" sz="1400" dirty="0" smtClean="0">
                <a:latin typeface="Courier New" pitchFamily="49" charset="0"/>
                <a:cs typeface="Courier New" pitchFamily="49" charset="0"/>
              </a:rPr>
              <a:t>("</a:t>
            </a:r>
            <a:r>
              <a:rPr lang="en-US" sz="1400" dirty="0" err="1" smtClean="0">
                <a:latin typeface="Courier New" pitchFamily="49" charset="0"/>
                <a:cs typeface="Courier New" pitchFamily="49" charset="0"/>
              </a:rPr>
              <a:t>ArtGallery</a:t>
            </a:r>
            <a:r>
              <a:rPr lang="en-US" sz="1400" dirty="0" smtClean="0">
                <a:latin typeface="Courier New" pitchFamily="49" charset="0"/>
                <a:cs typeface="Courier New" pitchFamily="49" charset="0"/>
              </a:rPr>
              <a:t>");</a:t>
            </a:r>
          </a:p>
          <a:p>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var</a:t>
            </a:r>
            <a:r>
              <a:rPr lang="en-US" sz="1400" dirty="0" smtClean="0">
                <a:latin typeface="Courier New" pitchFamily="49" charset="0"/>
                <a:cs typeface="Courier New" pitchFamily="49" charset="0"/>
              </a:rPr>
              <a:t> data = </a:t>
            </a:r>
            <a:r>
              <a:rPr lang="en-US" sz="1400" dirty="0" err="1" smtClean="0">
                <a:latin typeface="Courier New" pitchFamily="49" charset="0"/>
                <a:cs typeface="Courier New" pitchFamily="49" charset="0"/>
              </a:rPr>
              <a:t>db.Query</a:t>
            </a:r>
            <a:r>
              <a:rPr lang="en-US" sz="1400" dirty="0" smtClean="0">
                <a:latin typeface="Courier New" pitchFamily="49" charset="0"/>
                <a:cs typeface="Courier New" pitchFamily="49" charset="0"/>
              </a:rPr>
              <a:t>("SELECT * FROM PRODUCTS);</a:t>
            </a:r>
          </a:p>
          <a:p>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var</a:t>
            </a:r>
            <a:r>
              <a:rPr lang="en-US" sz="1400" dirty="0" smtClean="0">
                <a:latin typeface="Courier New" pitchFamily="49" charset="0"/>
                <a:cs typeface="Courier New" pitchFamily="49" charset="0"/>
              </a:rPr>
              <a:t> grid = new WebGrid(</a:t>
            </a:r>
          </a:p>
          <a:p>
            <a:r>
              <a:rPr lang="en-US" sz="1400" dirty="0">
                <a:latin typeface="Courier New" pitchFamily="49" charset="0"/>
                <a:cs typeface="Courier New" pitchFamily="49" charset="0"/>
              </a:rPr>
              <a:t> </a:t>
            </a:r>
            <a:r>
              <a:rPr lang="en-US" sz="1400" dirty="0" smtClean="0">
                <a:latin typeface="Courier New" pitchFamily="49" charset="0"/>
                <a:cs typeface="Courier New" pitchFamily="49" charset="0"/>
              </a:rPr>
              <a:t>                    source: data,</a:t>
            </a:r>
          </a:p>
          <a:p>
            <a:r>
              <a:rPr lang="en-US" sz="1400" dirty="0">
                <a:latin typeface="Courier New" pitchFamily="49" charset="0"/>
                <a:cs typeface="Courier New" pitchFamily="49" charset="0"/>
              </a:rPr>
              <a:t> </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defaultSort</a:t>
            </a:r>
            <a:r>
              <a:rPr lang="en-US" sz="1400" dirty="0" smtClean="0">
                <a:latin typeface="Courier New" pitchFamily="49" charset="0"/>
                <a:cs typeface="Courier New" pitchFamily="49" charset="0"/>
              </a:rPr>
              <a:t>: "Name",</a:t>
            </a:r>
          </a:p>
          <a:p>
            <a:r>
              <a:rPr lang="en-US" sz="1400" dirty="0">
                <a:latin typeface="Courier New" pitchFamily="49" charset="0"/>
                <a:cs typeface="Courier New" pitchFamily="49" charset="0"/>
              </a:rPr>
              <a:t> </a:t>
            </a:r>
            <a:r>
              <a:rPr lang="en-US" sz="1400" dirty="0" smtClean="0">
                <a:latin typeface="Courier New" pitchFamily="49" charset="0"/>
                <a:cs typeface="Courier New" pitchFamily="49" charset="0"/>
              </a:rPr>
              <a:t>                    </a:t>
            </a:r>
            <a:r>
              <a:rPr lang="en-US" sz="1400" dirty="0" err="1" smtClean="0">
                <a:solidFill>
                  <a:schemeClr val="accent6">
                    <a:lumMod val="75000"/>
                  </a:schemeClr>
                </a:solidFill>
                <a:latin typeface="Courier New" pitchFamily="49" charset="0"/>
                <a:cs typeface="Courier New" pitchFamily="49" charset="0"/>
              </a:rPr>
              <a:t>rowsPerPage</a:t>
            </a:r>
            <a:r>
              <a:rPr lang="en-US" sz="1400" dirty="0" smtClean="0">
                <a:solidFill>
                  <a:schemeClr val="accent6">
                    <a:lumMod val="75000"/>
                  </a:schemeClr>
                </a:solidFill>
                <a:latin typeface="Courier New" pitchFamily="49" charset="0"/>
                <a:cs typeface="Courier New" pitchFamily="49" charset="0"/>
              </a:rPr>
              <a:t>: 3</a:t>
            </a:r>
            <a:r>
              <a:rPr lang="en-US" sz="1400" dirty="0" smtClean="0">
                <a:latin typeface="Courier New" pitchFamily="49" charset="0"/>
                <a:cs typeface="Courier New" pitchFamily="49" charset="0"/>
              </a:rPr>
              <a:t>);</a:t>
            </a:r>
          </a:p>
          <a:p>
            <a:r>
              <a:rPr lang="en-US" sz="1400" dirty="0" smtClean="0">
                <a:latin typeface="Courier New" pitchFamily="49" charset="0"/>
                <a:cs typeface="Courier New" pitchFamily="49"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p:cNvSpPr txBox="1">
            <a:spLocks/>
          </p:cNvSpPr>
          <p:nvPr/>
        </p:nvSpPr>
        <p:spPr>
          <a:xfrm>
            <a:off x="722313" y="4267200"/>
            <a:ext cx="7772400" cy="968375"/>
          </a:xfrm>
          <a:prstGeom prst="rect">
            <a:avLst/>
          </a:prstGeom>
        </p:spPr>
        <p:txBody>
          <a:bodyPr vert="horz" lIns="91440" tIns="45720" rIns="91440" bIns="45720" rtlCol="0" anchor="ctr">
            <a:normAutofit/>
          </a:bodyPr>
          <a:lstStyle/>
          <a:p>
            <a:pPr marL="0" marR="0" lvl="0" indent="0" fontAlgn="auto">
              <a:lnSpc>
                <a:spcPct val="100000"/>
              </a:lnSpc>
              <a:spcBef>
                <a:spcPct val="0"/>
              </a:spcBef>
              <a:spcAft>
                <a:spcPts val="0"/>
              </a:spcAft>
              <a:buClrTx/>
              <a:buSzTx/>
              <a:tabLst/>
              <a:defRPr/>
            </a:pPr>
            <a:r>
              <a:rPr lang="en-US" sz="4000" b="1" cap="all" dirty="0" err="1" smtClean="0">
                <a:solidFill>
                  <a:schemeClr val="bg1"/>
                </a:solidFill>
                <a:effectLst>
                  <a:outerShdw blurRad="38100" dist="38100" dir="2700000" algn="tl">
                    <a:srgbClr val="000000">
                      <a:alpha val="43137"/>
                    </a:srgbClr>
                  </a:outerShdw>
                </a:effectLst>
                <a:latin typeface="+mj-lt"/>
                <a:ea typeface="+mj-ea"/>
                <a:cs typeface="+mj-cs"/>
              </a:rPr>
              <a:t>webgrid</a:t>
            </a:r>
            <a:endParaRPr lang="en-US" sz="4000" b="1" cap="all" dirty="0">
              <a:solidFill>
                <a:schemeClr val="bg1"/>
              </a:solidFill>
              <a:effectLst>
                <a:outerShdw blurRad="38100" dist="38100" dir="2700000" algn="tl">
                  <a:srgbClr val="000000">
                    <a:alpha val="43137"/>
                  </a:srgbClr>
                </a:outerShdw>
              </a:effectLst>
              <a:latin typeface="+mj-lt"/>
              <a:ea typeface="+mj-ea"/>
              <a:cs typeface="+mj-cs"/>
            </a:endParaRPr>
          </a:p>
        </p:txBody>
      </p:sp>
      <p:sp>
        <p:nvSpPr>
          <p:cNvPr id="11" name="Text Placeholder 4"/>
          <p:cNvSpPr txBox="1">
            <a:spLocks/>
          </p:cNvSpPr>
          <p:nvPr/>
        </p:nvSpPr>
        <p:spPr>
          <a:xfrm>
            <a:off x="722313" y="2906713"/>
            <a:ext cx="7772400" cy="1500187"/>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endParaRPr lang="en-US" sz="2000" dirty="0" smtClean="0">
              <a:solidFill>
                <a:schemeClr val="tx1">
                  <a:tint val="75000"/>
                </a:schemeClr>
              </a:solidFill>
            </a:endParaRPr>
          </a:p>
          <a:p>
            <a:pPr marL="342900" marR="0" lvl="0" indent="-342900" algn="l" defTabSz="914400" rtl="0" eaLnBrk="1" fontAlgn="auto" latinLnBrk="0" hangingPunct="1">
              <a:lnSpc>
                <a:spcPct val="100000"/>
              </a:lnSpc>
              <a:spcBef>
                <a:spcPct val="20000"/>
              </a:spcBef>
              <a:spcAft>
                <a:spcPts val="0"/>
              </a:spcAft>
              <a:buClrTx/>
              <a:buSzTx/>
              <a:tabLst/>
              <a:defRPr/>
            </a:pPr>
            <a:endParaRPr lang="en-US" sz="2000" dirty="0" smtClean="0">
              <a:solidFill>
                <a:schemeClr val="tx1">
                  <a:tint val="75000"/>
                </a:schemeClr>
              </a:solidFill>
            </a:endParaRPr>
          </a:p>
          <a:p>
            <a:pPr marL="342900" marR="0" lvl="0" indent="-342900" algn="l" defTabSz="914400" rtl="0" eaLnBrk="1" fontAlgn="auto" latinLnBrk="0" hangingPunct="1">
              <a:lnSpc>
                <a:spcPct val="100000"/>
              </a:lnSpc>
              <a:spcBef>
                <a:spcPct val="20000"/>
              </a:spcBef>
              <a:spcAft>
                <a:spcPts val="0"/>
              </a:spcAft>
              <a:buClrTx/>
              <a:buSzTx/>
              <a:tabLst/>
              <a:defRPr/>
            </a:pPr>
            <a:endParaRPr lang="en-US" sz="2000" dirty="0" smtClean="0">
              <a:solidFill>
                <a:schemeClr val="tx1">
                  <a:tint val="75000"/>
                </a:schemeClr>
              </a:solidFill>
            </a:endParaRPr>
          </a:p>
          <a:p>
            <a:pPr marL="342900" marR="0" lvl="0" indent="-342900" algn="l" defTabSz="914400" rtl="0" eaLnBrk="1" fontAlgn="auto" latinLnBrk="0" hangingPunct="1">
              <a:lnSpc>
                <a:spcPct val="100000"/>
              </a:lnSpc>
              <a:spcBef>
                <a:spcPct val="20000"/>
              </a:spcBef>
              <a:spcAft>
                <a:spcPts val="0"/>
              </a:spcAft>
              <a:buClrTx/>
              <a:buSzTx/>
              <a:tabLst/>
              <a:defRPr/>
            </a:pPr>
            <a:r>
              <a:rPr lang="en-US" sz="2000" dirty="0" smtClean="0">
                <a:solidFill>
                  <a:schemeClr val="tx1">
                    <a:tint val="75000"/>
                  </a:schemeClr>
                </a:solidFill>
              </a:rPr>
              <a:t>Demonstration</a:t>
            </a:r>
            <a:endParaRPr lang="en-US" sz="2000" dirty="0">
              <a:solidFill>
                <a:schemeClr val="tx1">
                  <a:tint val="75000"/>
                </a:schemeClr>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0" y="1828800"/>
            <a:ext cx="7086600" cy="4525963"/>
          </a:xfrm>
        </p:spPr>
        <p:txBody>
          <a:bodyPr/>
          <a:lstStyle/>
          <a:p>
            <a:pPr>
              <a:buFont typeface="Wingdings" pitchFamily="2" charset="2"/>
              <a:buChar char="v"/>
            </a:pPr>
            <a:r>
              <a:rPr lang="en-US" dirty="0" smtClean="0">
                <a:solidFill>
                  <a:schemeClr val="bg1"/>
                </a:solidFill>
                <a:latin typeface="Segoe UI Light" pitchFamily="34" charset="0"/>
              </a:rPr>
              <a:t>Don’t repeat yourself!</a:t>
            </a:r>
          </a:p>
          <a:p>
            <a:pPr>
              <a:buFont typeface="Wingdings" pitchFamily="2" charset="2"/>
              <a:buChar char="v"/>
            </a:pPr>
            <a:r>
              <a:rPr lang="en-US" dirty="0" smtClean="0">
                <a:solidFill>
                  <a:schemeClr val="bg1"/>
                </a:solidFill>
                <a:latin typeface="Segoe UI Light" pitchFamily="34" charset="0"/>
              </a:rPr>
              <a:t>Define one layout and use it across your website</a:t>
            </a:r>
          </a:p>
          <a:p>
            <a:pPr>
              <a:buFont typeface="Wingdings" pitchFamily="2" charset="2"/>
              <a:buChar char="v"/>
            </a:pPr>
            <a:endParaRPr lang="en-US" dirty="0">
              <a:solidFill>
                <a:schemeClr val="bg1"/>
              </a:solidFill>
              <a:latin typeface="Segoe UI Light" pitchFamily="34" charset="0"/>
            </a:endParaRPr>
          </a:p>
        </p:txBody>
      </p:sp>
      <p:sp>
        <p:nvSpPr>
          <p:cNvPr id="3" name="Title 2"/>
          <p:cNvSpPr>
            <a:spLocks noGrp="1"/>
          </p:cNvSpPr>
          <p:nvPr>
            <p:ph type="title"/>
          </p:nvPr>
        </p:nvSpPr>
        <p:spPr/>
        <p:txBody>
          <a:bodyPr>
            <a:noAutofit/>
          </a:bodyPr>
          <a:lstStyle/>
          <a:p>
            <a:r>
              <a:rPr lang="en-US" b="1" dirty="0" smtClean="0">
                <a:solidFill>
                  <a:schemeClr val="bg1"/>
                </a:solidFill>
                <a:latin typeface="Segoe UI Light" pitchFamily="34" charset="0"/>
              </a:rPr>
              <a:t>Layouts make organizing pages easier</a:t>
            </a:r>
            <a:endParaRPr lang="en-US" b="1" dirty="0">
              <a:solidFill>
                <a:schemeClr val="bg1"/>
              </a:solidFill>
              <a:latin typeface="Segoe UI Light" pitchFamily="34" charset="0"/>
            </a:endParaRPr>
          </a:p>
        </p:txBody>
      </p:sp>
      <p:sp>
        <p:nvSpPr>
          <p:cNvPr id="4" name="Vertical Scroll 3"/>
          <p:cNvSpPr/>
          <p:nvPr/>
        </p:nvSpPr>
        <p:spPr>
          <a:xfrm>
            <a:off x="1676400" y="4040099"/>
            <a:ext cx="2057400" cy="1905000"/>
          </a:xfrm>
          <a:prstGeom prst="verticalScroll">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err="1" smtClean="0"/>
              <a:t>Layout.cshtml</a:t>
            </a:r>
            <a:endParaRPr lang="en-US" dirty="0"/>
          </a:p>
        </p:txBody>
      </p:sp>
      <p:sp>
        <p:nvSpPr>
          <p:cNvPr id="5" name="Vertical Scroll 4"/>
          <p:cNvSpPr/>
          <p:nvPr/>
        </p:nvSpPr>
        <p:spPr>
          <a:xfrm>
            <a:off x="5181600" y="3453830"/>
            <a:ext cx="1219200" cy="1172538"/>
          </a:xfrm>
          <a:prstGeom prst="verticalScroll">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t>Page 1</a:t>
            </a:r>
            <a:endParaRPr lang="en-US" dirty="0"/>
          </a:p>
        </p:txBody>
      </p:sp>
      <p:sp>
        <p:nvSpPr>
          <p:cNvPr id="6" name="Vertical Scroll 5"/>
          <p:cNvSpPr/>
          <p:nvPr/>
        </p:nvSpPr>
        <p:spPr>
          <a:xfrm>
            <a:off x="6400800" y="4245368"/>
            <a:ext cx="1219200" cy="1172538"/>
          </a:xfrm>
          <a:prstGeom prst="verticalScroll">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t>Page 2</a:t>
            </a:r>
            <a:endParaRPr lang="en-US" dirty="0"/>
          </a:p>
        </p:txBody>
      </p:sp>
      <p:sp>
        <p:nvSpPr>
          <p:cNvPr id="7" name="Vertical Scroll 6"/>
          <p:cNvSpPr/>
          <p:nvPr/>
        </p:nvSpPr>
        <p:spPr>
          <a:xfrm>
            <a:off x="5105400" y="5228262"/>
            <a:ext cx="1219200" cy="1172538"/>
          </a:xfrm>
          <a:prstGeom prst="verticalScroll">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t>Page 3</a:t>
            </a:r>
            <a:endParaRPr lang="en-US" dirty="0"/>
          </a:p>
        </p:txBody>
      </p:sp>
      <p:sp>
        <p:nvSpPr>
          <p:cNvPr id="8" name="Right Arrow 7"/>
          <p:cNvSpPr/>
          <p:nvPr/>
        </p:nvSpPr>
        <p:spPr>
          <a:xfrm>
            <a:off x="3810000" y="4776199"/>
            <a:ext cx="1143000" cy="425307"/>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574149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514350" indent="-514350">
              <a:buFont typeface="Wingdings" pitchFamily="2" charset="2"/>
              <a:buChar char="v"/>
            </a:pPr>
            <a:r>
              <a:rPr lang="en-US" dirty="0" smtClean="0">
                <a:solidFill>
                  <a:schemeClr val="bg1"/>
                </a:solidFill>
                <a:latin typeface="Segoe UI Light" pitchFamily="34" charset="0"/>
              </a:rPr>
              <a:t>Define your Layout</a:t>
            </a:r>
          </a:p>
          <a:p>
            <a:pPr marL="514350" indent="-514350">
              <a:buFont typeface="Wingdings" pitchFamily="2" charset="2"/>
              <a:buChar char="v"/>
            </a:pPr>
            <a:r>
              <a:rPr lang="en-US" dirty="0" smtClean="0">
                <a:solidFill>
                  <a:schemeClr val="bg1"/>
                </a:solidFill>
                <a:latin typeface="Segoe UI Light" pitchFamily="34" charset="0"/>
              </a:rPr>
              <a:t>Reference it in your pages</a:t>
            </a:r>
            <a:endParaRPr lang="en-US" dirty="0">
              <a:solidFill>
                <a:schemeClr val="bg1"/>
              </a:solidFill>
              <a:latin typeface="Segoe UI Light" pitchFamily="34" charset="0"/>
            </a:endParaRPr>
          </a:p>
        </p:txBody>
      </p:sp>
      <p:sp>
        <p:nvSpPr>
          <p:cNvPr id="3" name="Title 2"/>
          <p:cNvSpPr>
            <a:spLocks noGrp="1"/>
          </p:cNvSpPr>
          <p:nvPr>
            <p:ph type="title"/>
          </p:nvPr>
        </p:nvSpPr>
        <p:spPr/>
        <p:txBody>
          <a:bodyPr/>
          <a:lstStyle/>
          <a:p>
            <a:r>
              <a:rPr lang="en-US" b="1" dirty="0" smtClean="0">
                <a:solidFill>
                  <a:schemeClr val="bg1"/>
                </a:solidFill>
                <a:latin typeface="Segoe UI Light" pitchFamily="34" charset="0"/>
              </a:rPr>
              <a:t>Layout Syntax</a:t>
            </a:r>
            <a:endParaRPr lang="en-US" b="1" dirty="0">
              <a:solidFill>
                <a:schemeClr val="bg1"/>
              </a:solidFill>
              <a:latin typeface="Segoe UI Light" pitchFamily="34" charset="0"/>
            </a:endParaRPr>
          </a:p>
        </p:txBody>
      </p:sp>
      <p:graphicFrame>
        <p:nvGraphicFramePr>
          <p:cNvPr id="4" name="Table 3"/>
          <p:cNvGraphicFramePr>
            <a:graphicFrameLocks noGrp="1"/>
          </p:cNvGraphicFramePr>
          <p:nvPr>
            <p:extLst>
              <p:ext uri="{D42A27DB-BD31-4B8C-83A1-F6EECF244321}">
                <p14:modId xmlns="" xmlns:p14="http://schemas.microsoft.com/office/powerpoint/2010/main" val="1353483979"/>
              </p:ext>
            </p:extLst>
          </p:nvPr>
        </p:nvGraphicFramePr>
        <p:xfrm>
          <a:off x="1143000" y="3429000"/>
          <a:ext cx="3657600" cy="2392363"/>
        </p:xfrm>
        <a:graphic>
          <a:graphicData uri="http://schemas.openxmlformats.org/drawingml/2006/table">
            <a:tbl>
              <a:tblPr/>
              <a:tblGrid>
                <a:gridCol w="3657600"/>
              </a:tblGrid>
              <a:tr h="2392363">
                <a:tc>
                  <a:txBody>
                    <a:bodyPr/>
                    <a:lstStyle/>
                    <a:p>
                      <a:endParaRPr lang="en-US" sz="1300" dirty="0">
                        <a:latin typeface="Courier New" pitchFamily="49" charset="0"/>
                        <a:cs typeface="Courier New" pitchFamily="49" charset="0"/>
                      </a:endParaRPr>
                    </a:p>
                  </a:txBody>
                  <a:tcPr marL="0" marR="0" marT="0" marB="0" anchor="ctr">
                    <a:lnL>
                      <a:noFill/>
                    </a:lnL>
                    <a:lnR>
                      <a:noFill/>
                    </a:lnR>
                    <a:lnT>
                      <a:noFill/>
                    </a:lnT>
                    <a:lnB>
                      <a:noFill/>
                    </a:lnB>
                  </a:tcPr>
                </a:tc>
              </a:tr>
            </a:tbl>
          </a:graphicData>
        </a:graphic>
      </p:graphicFrame>
      <p:sp>
        <p:nvSpPr>
          <p:cNvPr id="5" name="TextBox 4"/>
          <p:cNvSpPr txBox="1"/>
          <p:nvPr/>
        </p:nvSpPr>
        <p:spPr>
          <a:xfrm>
            <a:off x="838200" y="3505200"/>
            <a:ext cx="3886200" cy="1815882"/>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lvl="0"/>
            <a:r>
              <a:rPr lang="en-US" sz="1400" dirty="0" smtClean="0">
                <a:solidFill>
                  <a:schemeClr val="bg1"/>
                </a:solidFill>
                <a:latin typeface="Courier New" pitchFamily="49" charset="0"/>
                <a:cs typeface="Courier New" pitchFamily="49" charset="0"/>
              </a:rPr>
              <a:t>&lt;html&gt;</a:t>
            </a:r>
          </a:p>
          <a:p>
            <a:pPr lvl="0"/>
            <a:r>
              <a:rPr lang="en-US" sz="1400" dirty="0" smtClean="0">
                <a:solidFill>
                  <a:schemeClr val="bg1"/>
                </a:solidFill>
                <a:latin typeface="Courier New" pitchFamily="49" charset="0"/>
                <a:cs typeface="Courier New" pitchFamily="49" charset="0"/>
              </a:rPr>
              <a:t>    &lt;head&gt;</a:t>
            </a:r>
          </a:p>
          <a:p>
            <a:pPr lvl="0"/>
            <a:r>
              <a:rPr lang="en-US" sz="1400" dirty="0" smtClean="0">
                <a:solidFill>
                  <a:schemeClr val="bg1"/>
                </a:solidFill>
                <a:latin typeface="Courier New" pitchFamily="49" charset="0"/>
                <a:cs typeface="Courier New" pitchFamily="49" charset="0"/>
              </a:rPr>
              <a:t>      &lt;title&gt;Simple Layout&lt;/title&gt;</a:t>
            </a:r>
          </a:p>
          <a:p>
            <a:pPr lvl="0"/>
            <a:r>
              <a:rPr lang="en-US" sz="1400" dirty="0" smtClean="0">
                <a:solidFill>
                  <a:schemeClr val="bg1"/>
                </a:solidFill>
                <a:latin typeface="Courier New" pitchFamily="49" charset="0"/>
                <a:cs typeface="Courier New" pitchFamily="49" charset="0"/>
              </a:rPr>
              <a:t>    &lt;/head&gt;</a:t>
            </a:r>
          </a:p>
          <a:p>
            <a:pPr lvl="0"/>
            <a:r>
              <a:rPr lang="en-US" sz="1400" dirty="0" smtClean="0">
                <a:solidFill>
                  <a:schemeClr val="bg1"/>
                </a:solidFill>
                <a:latin typeface="Courier New" pitchFamily="49" charset="0"/>
                <a:cs typeface="Courier New" pitchFamily="49" charset="0"/>
              </a:rPr>
              <a:t>    &lt;body&gt; </a:t>
            </a:r>
          </a:p>
          <a:p>
            <a:pPr lvl="0"/>
            <a:r>
              <a:rPr lang="en-US" sz="1400" dirty="0" smtClean="0">
                <a:solidFill>
                  <a:schemeClr val="bg1"/>
                </a:solidFill>
                <a:latin typeface="Courier New" pitchFamily="49" charset="0"/>
                <a:cs typeface="Courier New" pitchFamily="49" charset="0"/>
              </a:rPr>
              <a:t>        </a:t>
            </a:r>
            <a:r>
              <a:rPr lang="en-US" sz="1400" dirty="0" smtClean="0">
                <a:solidFill>
                  <a:schemeClr val="tx2"/>
                </a:solidFill>
                <a:effectLst>
                  <a:outerShdw blurRad="38100" dist="38100" dir="2700000" algn="tl">
                    <a:srgbClr val="000000">
                      <a:alpha val="43137"/>
                    </a:srgbClr>
                  </a:outerShdw>
                </a:effectLst>
                <a:latin typeface="Courier New" pitchFamily="49" charset="0"/>
                <a:cs typeface="Courier New" pitchFamily="49" charset="0"/>
              </a:rPr>
              <a:t>@</a:t>
            </a:r>
            <a:r>
              <a:rPr lang="en-US" sz="1400" dirty="0" err="1" smtClean="0">
                <a:solidFill>
                  <a:schemeClr val="tx2"/>
                </a:solidFill>
                <a:effectLst>
                  <a:outerShdw blurRad="38100" dist="38100" dir="2700000" algn="tl">
                    <a:srgbClr val="000000">
                      <a:alpha val="43137"/>
                    </a:srgbClr>
                  </a:outerShdw>
                </a:effectLst>
                <a:latin typeface="Courier New" pitchFamily="49" charset="0"/>
                <a:cs typeface="Courier New" pitchFamily="49" charset="0"/>
              </a:rPr>
              <a:t>RenderBody</a:t>
            </a:r>
            <a:r>
              <a:rPr lang="en-US" sz="1400" dirty="0" smtClean="0">
                <a:solidFill>
                  <a:schemeClr val="tx2"/>
                </a:solidFill>
                <a:effectLst>
                  <a:outerShdw blurRad="38100" dist="38100" dir="2700000" algn="tl">
                    <a:srgbClr val="000000">
                      <a:alpha val="43137"/>
                    </a:srgbClr>
                  </a:outerShdw>
                </a:effectLst>
                <a:latin typeface="Courier New" pitchFamily="49" charset="0"/>
                <a:cs typeface="Courier New" pitchFamily="49" charset="0"/>
              </a:rPr>
              <a:t>()</a:t>
            </a:r>
          </a:p>
          <a:p>
            <a:pPr lvl="0"/>
            <a:r>
              <a:rPr lang="en-US" sz="1400" dirty="0" smtClean="0">
                <a:solidFill>
                  <a:schemeClr val="bg1"/>
                </a:solidFill>
                <a:latin typeface="Courier New" pitchFamily="49" charset="0"/>
                <a:cs typeface="Courier New" pitchFamily="49" charset="0"/>
              </a:rPr>
              <a:t>    &lt;/body&gt;</a:t>
            </a:r>
          </a:p>
          <a:p>
            <a:pPr lvl="0"/>
            <a:r>
              <a:rPr lang="en-US" sz="1400" dirty="0" smtClean="0">
                <a:solidFill>
                  <a:schemeClr val="bg1"/>
                </a:solidFill>
                <a:latin typeface="Courier New" pitchFamily="49" charset="0"/>
                <a:cs typeface="Courier New" pitchFamily="49" charset="0"/>
              </a:rPr>
              <a:t>&lt;/html&gt;</a:t>
            </a:r>
            <a:endParaRPr lang="en-US" sz="1400" dirty="0">
              <a:solidFill>
                <a:schemeClr val="bg1"/>
              </a:solidFill>
              <a:latin typeface="Courier New" pitchFamily="49" charset="0"/>
              <a:cs typeface="Courier New" pitchFamily="49" charset="0"/>
            </a:endParaRPr>
          </a:p>
        </p:txBody>
      </p:sp>
      <p:sp>
        <p:nvSpPr>
          <p:cNvPr id="7" name="TextBox 6"/>
          <p:cNvSpPr txBox="1"/>
          <p:nvPr/>
        </p:nvSpPr>
        <p:spPr>
          <a:xfrm>
            <a:off x="814227" y="3031145"/>
            <a:ext cx="2437590" cy="369332"/>
          </a:xfrm>
          <a:prstGeom prst="rect">
            <a:avLst/>
          </a:prstGeom>
          <a:noFill/>
        </p:spPr>
        <p:txBody>
          <a:bodyPr wrap="none" rtlCol="0">
            <a:spAutoFit/>
          </a:bodyPr>
          <a:lstStyle/>
          <a:p>
            <a:r>
              <a:rPr lang="en-US" dirty="0" smtClean="0">
                <a:solidFill>
                  <a:schemeClr val="bg1"/>
                </a:solidFill>
                <a:latin typeface="Segoe UI Light" pitchFamily="34" charset="0"/>
              </a:rPr>
              <a:t>/Shared/_</a:t>
            </a:r>
            <a:r>
              <a:rPr lang="en-US" dirty="0" err="1" smtClean="0">
                <a:solidFill>
                  <a:schemeClr val="bg1"/>
                </a:solidFill>
                <a:latin typeface="Segoe UI Light" pitchFamily="34" charset="0"/>
              </a:rPr>
              <a:t>Layout.cshtml</a:t>
            </a:r>
            <a:endParaRPr lang="en-US" dirty="0">
              <a:solidFill>
                <a:schemeClr val="bg1"/>
              </a:solidFill>
              <a:latin typeface="Segoe UI Light" pitchFamily="34" charset="0"/>
            </a:endParaRPr>
          </a:p>
        </p:txBody>
      </p:sp>
      <p:sp>
        <p:nvSpPr>
          <p:cNvPr id="8" name="TextBox 7"/>
          <p:cNvSpPr txBox="1"/>
          <p:nvPr/>
        </p:nvSpPr>
        <p:spPr>
          <a:xfrm>
            <a:off x="4191000" y="4267200"/>
            <a:ext cx="4343400" cy="1600438"/>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lvl="0"/>
            <a:r>
              <a:rPr lang="en-US" sz="1400" dirty="0" smtClean="0">
                <a:solidFill>
                  <a:schemeClr val="bg1"/>
                </a:solidFill>
                <a:latin typeface="Courier New" pitchFamily="49" charset="0"/>
                <a:cs typeface="Courier New" pitchFamily="49" charset="0"/>
              </a:rPr>
              <a:t>@{     </a:t>
            </a:r>
          </a:p>
          <a:p>
            <a:pPr lvl="0"/>
            <a:r>
              <a:rPr lang="en-US" sz="1400" dirty="0">
                <a:solidFill>
                  <a:schemeClr val="bg1"/>
                </a:solidFill>
                <a:latin typeface="Courier New" pitchFamily="49" charset="0"/>
                <a:cs typeface="Courier New" pitchFamily="49" charset="0"/>
              </a:rPr>
              <a:t> </a:t>
            </a:r>
            <a:r>
              <a:rPr lang="en-US" sz="1400" dirty="0" smtClean="0">
                <a:solidFill>
                  <a:schemeClr val="bg1"/>
                </a:solidFill>
                <a:latin typeface="Courier New" pitchFamily="49" charset="0"/>
                <a:cs typeface="Courier New" pitchFamily="49" charset="0"/>
              </a:rPr>
              <a:t>  Layout = "/Shared/_</a:t>
            </a:r>
            <a:r>
              <a:rPr lang="en-US" sz="1400" dirty="0" err="1" smtClean="0">
                <a:solidFill>
                  <a:schemeClr val="bg1"/>
                </a:solidFill>
                <a:latin typeface="Courier New" pitchFamily="49" charset="0"/>
                <a:cs typeface="Courier New" pitchFamily="49" charset="0"/>
              </a:rPr>
              <a:t>Layout.cshtml</a:t>
            </a:r>
            <a:r>
              <a:rPr lang="en-US" sz="1400" dirty="0" smtClean="0">
                <a:solidFill>
                  <a:schemeClr val="bg1"/>
                </a:solidFill>
                <a:latin typeface="Courier New" pitchFamily="49" charset="0"/>
                <a:cs typeface="Courier New" pitchFamily="49" charset="0"/>
              </a:rPr>
              <a:t>";</a:t>
            </a:r>
          </a:p>
          <a:p>
            <a:pPr lvl="0"/>
            <a:r>
              <a:rPr lang="en-US" sz="1400" dirty="0" smtClean="0">
                <a:solidFill>
                  <a:schemeClr val="bg1"/>
                </a:solidFill>
                <a:latin typeface="Courier New" pitchFamily="49" charset="0"/>
                <a:cs typeface="Courier New" pitchFamily="49" charset="0"/>
              </a:rPr>
              <a:t>}</a:t>
            </a:r>
          </a:p>
          <a:p>
            <a:pPr lvl="0"/>
            <a:endParaRPr lang="en-US" sz="1400" dirty="0">
              <a:solidFill>
                <a:schemeClr val="bg1"/>
              </a:solidFill>
              <a:latin typeface="Courier New" pitchFamily="49" charset="0"/>
              <a:cs typeface="Courier New" pitchFamily="49" charset="0"/>
            </a:endParaRPr>
          </a:p>
          <a:p>
            <a:pPr lvl="0"/>
            <a:r>
              <a:rPr lang="en-US" sz="1400" dirty="0" smtClean="0">
                <a:solidFill>
                  <a:schemeClr val="bg1"/>
                </a:solidFill>
                <a:latin typeface="Courier New" pitchFamily="49" charset="0"/>
                <a:cs typeface="Courier New" pitchFamily="49" charset="0"/>
              </a:rPr>
              <a:t>&lt;p&gt;</a:t>
            </a:r>
          </a:p>
          <a:p>
            <a:pPr lvl="0"/>
            <a:r>
              <a:rPr lang="en-US" sz="1400" dirty="0" smtClean="0">
                <a:solidFill>
                  <a:schemeClr val="bg1"/>
                </a:solidFill>
                <a:latin typeface="Courier New" pitchFamily="49" charset="0"/>
                <a:cs typeface="Courier New" pitchFamily="49" charset="0"/>
              </a:rPr>
              <a:t>   My content goes here</a:t>
            </a:r>
          </a:p>
          <a:p>
            <a:pPr lvl="0"/>
            <a:r>
              <a:rPr lang="en-US" sz="1400" dirty="0" smtClean="0">
                <a:solidFill>
                  <a:schemeClr val="bg1"/>
                </a:solidFill>
                <a:latin typeface="Courier New" pitchFamily="49" charset="0"/>
                <a:cs typeface="Courier New" pitchFamily="49" charset="0"/>
              </a:rPr>
              <a:t>&lt;/p&gt;</a:t>
            </a:r>
            <a:endParaRPr lang="en-US" sz="1400" dirty="0">
              <a:solidFill>
                <a:schemeClr val="bg1"/>
              </a:solidFill>
              <a:latin typeface="Courier New" pitchFamily="49" charset="0"/>
              <a:cs typeface="Courier New" pitchFamily="49" charset="0"/>
            </a:endParaRPr>
          </a:p>
        </p:txBody>
      </p:sp>
      <p:sp>
        <p:nvSpPr>
          <p:cNvPr id="9" name="TextBox 8"/>
          <p:cNvSpPr txBox="1"/>
          <p:nvPr/>
        </p:nvSpPr>
        <p:spPr>
          <a:xfrm>
            <a:off x="6998620" y="3784852"/>
            <a:ext cx="1628907" cy="369332"/>
          </a:xfrm>
          <a:prstGeom prst="rect">
            <a:avLst/>
          </a:prstGeom>
          <a:noFill/>
        </p:spPr>
        <p:txBody>
          <a:bodyPr wrap="none" rtlCol="0">
            <a:spAutoFit/>
          </a:bodyPr>
          <a:lstStyle/>
          <a:p>
            <a:r>
              <a:rPr lang="en-US" dirty="0" err="1" smtClean="0">
                <a:solidFill>
                  <a:schemeClr val="bg1"/>
                </a:solidFill>
                <a:latin typeface="Segoe UI Light" pitchFamily="34" charset="0"/>
              </a:rPr>
              <a:t>MyPage.cshtml</a:t>
            </a:r>
            <a:endParaRPr lang="en-US" dirty="0">
              <a:solidFill>
                <a:schemeClr val="bg1"/>
              </a:solidFill>
              <a:latin typeface="Segoe UI Light" pitchFamily="34" charset="0"/>
            </a:endParaRPr>
          </a:p>
        </p:txBody>
      </p:sp>
    </p:spTree>
    <p:extLst>
      <p:ext uri="{BB962C8B-B14F-4D97-AF65-F5344CB8AC3E}">
        <p14:creationId xmlns="" xmlns:p14="http://schemas.microsoft.com/office/powerpoint/2010/main" val="353856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animBg="1"/>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buFont typeface="Wingdings" pitchFamily="2" charset="2"/>
              <a:buChar char="v"/>
            </a:pPr>
            <a:r>
              <a:rPr lang="en-US" sz="2800" dirty="0" smtClean="0">
                <a:solidFill>
                  <a:schemeClr val="bg1"/>
                </a:solidFill>
                <a:latin typeface="Segoe UI Light" pitchFamily="34" charset="0"/>
              </a:rPr>
              <a:t>Sections allow you to define areas of content that change between pages but need to be included in a layout</a:t>
            </a:r>
            <a:endParaRPr lang="en-US" sz="2800" dirty="0">
              <a:solidFill>
                <a:schemeClr val="bg1"/>
              </a:solidFill>
              <a:latin typeface="Segoe UI Light" pitchFamily="34" charset="0"/>
            </a:endParaRPr>
          </a:p>
        </p:txBody>
      </p:sp>
      <p:sp>
        <p:nvSpPr>
          <p:cNvPr id="3" name="Title 2"/>
          <p:cNvSpPr>
            <a:spLocks noGrp="1"/>
          </p:cNvSpPr>
          <p:nvPr>
            <p:ph type="title"/>
          </p:nvPr>
        </p:nvSpPr>
        <p:spPr/>
        <p:txBody>
          <a:bodyPr>
            <a:normAutofit/>
          </a:bodyPr>
          <a:lstStyle/>
          <a:p>
            <a:r>
              <a:rPr lang="en-US" sz="3600" b="1" dirty="0" smtClean="0">
                <a:solidFill>
                  <a:schemeClr val="bg1"/>
                </a:solidFill>
                <a:latin typeface="Segoe UI Light" pitchFamily="34" charset="0"/>
              </a:rPr>
              <a:t>Use Sections to organize pages</a:t>
            </a:r>
            <a:endParaRPr lang="en-US" sz="3600" b="1" dirty="0">
              <a:solidFill>
                <a:schemeClr val="bg1"/>
              </a:solidFill>
              <a:latin typeface="Segoe UI Light" pitchFamily="34" charset="0"/>
            </a:endParaRPr>
          </a:p>
        </p:txBody>
      </p:sp>
      <p:graphicFrame>
        <p:nvGraphicFramePr>
          <p:cNvPr id="4" name="Table 3"/>
          <p:cNvGraphicFramePr>
            <a:graphicFrameLocks noGrp="1"/>
          </p:cNvGraphicFramePr>
          <p:nvPr>
            <p:extLst>
              <p:ext uri="{D42A27DB-BD31-4B8C-83A1-F6EECF244321}">
                <p14:modId xmlns="" xmlns:p14="http://schemas.microsoft.com/office/powerpoint/2010/main" val="1600984923"/>
              </p:ext>
            </p:extLst>
          </p:nvPr>
        </p:nvGraphicFramePr>
        <p:xfrm>
          <a:off x="1143000" y="3429000"/>
          <a:ext cx="3657600" cy="2392363"/>
        </p:xfrm>
        <a:graphic>
          <a:graphicData uri="http://schemas.openxmlformats.org/drawingml/2006/table">
            <a:tbl>
              <a:tblPr/>
              <a:tblGrid>
                <a:gridCol w="3657600"/>
              </a:tblGrid>
              <a:tr h="2392363">
                <a:tc>
                  <a:txBody>
                    <a:bodyPr/>
                    <a:lstStyle/>
                    <a:p>
                      <a:endParaRPr lang="en-US" sz="1300" dirty="0">
                        <a:latin typeface="Courier New" pitchFamily="49" charset="0"/>
                        <a:cs typeface="Courier New" pitchFamily="49" charset="0"/>
                      </a:endParaRPr>
                    </a:p>
                  </a:txBody>
                  <a:tcPr marL="0" marR="0" marT="0" marB="0" anchor="ctr">
                    <a:lnL>
                      <a:noFill/>
                    </a:lnL>
                    <a:lnR>
                      <a:noFill/>
                    </a:lnR>
                    <a:lnT>
                      <a:noFill/>
                    </a:lnT>
                    <a:lnB>
                      <a:noFill/>
                    </a:lnB>
                  </a:tcPr>
                </a:tc>
              </a:tr>
            </a:tbl>
          </a:graphicData>
        </a:graphic>
      </p:graphicFrame>
      <p:sp>
        <p:nvSpPr>
          <p:cNvPr id="5" name="TextBox 4"/>
          <p:cNvSpPr txBox="1"/>
          <p:nvPr/>
        </p:nvSpPr>
        <p:spPr>
          <a:xfrm>
            <a:off x="838200" y="3505200"/>
            <a:ext cx="3886200" cy="2031325"/>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lvl="0"/>
            <a:r>
              <a:rPr lang="en-US" sz="1400" dirty="0" smtClean="0">
                <a:solidFill>
                  <a:schemeClr val="bg1"/>
                </a:solidFill>
                <a:latin typeface="Courier New" pitchFamily="49" charset="0"/>
                <a:cs typeface="Courier New" pitchFamily="49" charset="0"/>
              </a:rPr>
              <a:t>&lt;html&gt;</a:t>
            </a:r>
          </a:p>
          <a:p>
            <a:pPr lvl="0"/>
            <a:r>
              <a:rPr lang="en-US" sz="1400" dirty="0" smtClean="0">
                <a:solidFill>
                  <a:schemeClr val="bg1"/>
                </a:solidFill>
                <a:latin typeface="Courier New" pitchFamily="49" charset="0"/>
                <a:cs typeface="Courier New" pitchFamily="49" charset="0"/>
              </a:rPr>
              <a:t>    &lt;head&gt;</a:t>
            </a:r>
          </a:p>
          <a:p>
            <a:pPr lvl="0"/>
            <a:r>
              <a:rPr lang="en-US" sz="1400" dirty="0" smtClean="0">
                <a:solidFill>
                  <a:schemeClr val="bg1"/>
                </a:solidFill>
                <a:latin typeface="Courier New" pitchFamily="49" charset="0"/>
                <a:cs typeface="Courier New" pitchFamily="49" charset="0"/>
              </a:rPr>
              <a:t>      &lt;title&gt;Simple Layout&lt;/title&gt;</a:t>
            </a:r>
          </a:p>
          <a:p>
            <a:pPr lvl="0"/>
            <a:r>
              <a:rPr lang="en-US" sz="1400" dirty="0" smtClean="0">
                <a:solidFill>
                  <a:schemeClr val="bg1"/>
                </a:solidFill>
                <a:latin typeface="Courier New" pitchFamily="49" charset="0"/>
                <a:cs typeface="Courier New" pitchFamily="49" charset="0"/>
              </a:rPr>
              <a:t>    &lt;/head&gt;</a:t>
            </a:r>
          </a:p>
          <a:p>
            <a:pPr lvl="0"/>
            <a:r>
              <a:rPr lang="en-US" sz="1400" dirty="0" smtClean="0">
                <a:solidFill>
                  <a:schemeClr val="bg1"/>
                </a:solidFill>
                <a:latin typeface="Courier New" pitchFamily="49" charset="0"/>
                <a:cs typeface="Courier New" pitchFamily="49" charset="0"/>
              </a:rPr>
              <a:t>    &lt;body&gt; </a:t>
            </a:r>
          </a:p>
          <a:p>
            <a:pPr lvl="0"/>
            <a:r>
              <a:rPr lang="en-US" sz="1400" dirty="0" smtClean="0">
                <a:solidFill>
                  <a:schemeClr val="bg1"/>
                </a:solidFill>
                <a:latin typeface="Courier New" pitchFamily="49" charset="0"/>
                <a:cs typeface="Courier New" pitchFamily="49" charset="0"/>
              </a:rPr>
              <a:t>        </a:t>
            </a:r>
            <a:r>
              <a:rPr lang="en-US" sz="1400" dirty="0" smtClean="0">
                <a:solidFill>
                  <a:schemeClr val="tx2"/>
                </a:solidFill>
                <a:effectLst>
                  <a:outerShdw blurRad="38100" dist="38100" dir="2700000" algn="tl">
                    <a:srgbClr val="000000">
                      <a:alpha val="43137"/>
                    </a:srgbClr>
                  </a:outerShdw>
                </a:effectLst>
                <a:latin typeface="Courier New" pitchFamily="49" charset="0"/>
                <a:cs typeface="Courier New" pitchFamily="49" charset="0"/>
              </a:rPr>
              <a:t>@</a:t>
            </a:r>
            <a:r>
              <a:rPr lang="en-US" sz="1400" dirty="0" err="1" smtClean="0">
                <a:solidFill>
                  <a:schemeClr val="tx2"/>
                </a:solidFill>
                <a:effectLst>
                  <a:outerShdw blurRad="38100" dist="38100" dir="2700000" algn="tl">
                    <a:srgbClr val="000000">
                      <a:alpha val="43137"/>
                    </a:srgbClr>
                  </a:outerShdw>
                </a:effectLst>
                <a:latin typeface="Courier New" pitchFamily="49" charset="0"/>
                <a:cs typeface="Courier New" pitchFamily="49" charset="0"/>
              </a:rPr>
              <a:t>RenderSection</a:t>
            </a:r>
            <a:r>
              <a:rPr lang="en-US" sz="1400" dirty="0" smtClean="0">
                <a:solidFill>
                  <a:schemeClr val="tx2"/>
                </a:solidFill>
                <a:effectLst>
                  <a:outerShdw blurRad="38100" dist="38100" dir="2700000" algn="tl">
                    <a:srgbClr val="000000">
                      <a:alpha val="43137"/>
                    </a:srgbClr>
                  </a:outerShdw>
                </a:effectLst>
                <a:latin typeface="Courier New" pitchFamily="49" charset="0"/>
                <a:cs typeface="Courier New" pitchFamily="49" charset="0"/>
              </a:rPr>
              <a:t>("Menu")</a:t>
            </a:r>
          </a:p>
          <a:p>
            <a:pPr lvl="0"/>
            <a:r>
              <a:rPr lang="en-US" sz="1400" dirty="0" smtClean="0">
                <a:solidFill>
                  <a:schemeClr val="bg1"/>
                </a:solidFill>
                <a:latin typeface="Courier New" pitchFamily="49" charset="0"/>
                <a:cs typeface="Courier New" pitchFamily="49" charset="0"/>
              </a:rPr>
              <a:t>        @</a:t>
            </a:r>
            <a:r>
              <a:rPr lang="en-US" sz="1400" dirty="0" err="1" smtClean="0">
                <a:solidFill>
                  <a:schemeClr val="bg1"/>
                </a:solidFill>
                <a:latin typeface="Courier New" pitchFamily="49" charset="0"/>
                <a:cs typeface="Courier New" pitchFamily="49" charset="0"/>
              </a:rPr>
              <a:t>RenderBody</a:t>
            </a:r>
            <a:r>
              <a:rPr lang="en-US" sz="1400" dirty="0" smtClean="0">
                <a:solidFill>
                  <a:schemeClr val="bg1"/>
                </a:solidFill>
                <a:latin typeface="Courier New" pitchFamily="49" charset="0"/>
                <a:cs typeface="Courier New" pitchFamily="49" charset="0"/>
              </a:rPr>
              <a:t>()</a:t>
            </a:r>
          </a:p>
          <a:p>
            <a:pPr lvl="0"/>
            <a:r>
              <a:rPr lang="en-US" sz="1400" dirty="0" smtClean="0">
                <a:solidFill>
                  <a:schemeClr val="bg1"/>
                </a:solidFill>
                <a:latin typeface="Courier New" pitchFamily="49" charset="0"/>
                <a:cs typeface="Courier New" pitchFamily="49" charset="0"/>
              </a:rPr>
              <a:t>    &lt;/body&gt;</a:t>
            </a:r>
          </a:p>
          <a:p>
            <a:pPr lvl="0"/>
            <a:r>
              <a:rPr lang="en-US" sz="1400" dirty="0" smtClean="0">
                <a:solidFill>
                  <a:schemeClr val="bg1"/>
                </a:solidFill>
                <a:latin typeface="Courier New" pitchFamily="49" charset="0"/>
                <a:cs typeface="Courier New" pitchFamily="49" charset="0"/>
              </a:rPr>
              <a:t>&lt;/html&gt;</a:t>
            </a:r>
            <a:endParaRPr lang="en-US" sz="1400" dirty="0">
              <a:solidFill>
                <a:schemeClr val="bg1"/>
              </a:solidFill>
              <a:latin typeface="Courier New" pitchFamily="49" charset="0"/>
              <a:cs typeface="Courier New" pitchFamily="49" charset="0"/>
            </a:endParaRPr>
          </a:p>
        </p:txBody>
      </p:sp>
      <p:sp>
        <p:nvSpPr>
          <p:cNvPr id="6" name="TextBox 5"/>
          <p:cNvSpPr txBox="1"/>
          <p:nvPr/>
        </p:nvSpPr>
        <p:spPr>
          <a:xfrm>
            <a:off x="814227" y="3031145"/>
            <a:ext cx="2437590" cy="369332"/>
          </a:xfrm>
          <a:prstGeom prst="rect">
            <a:avLst/>
          </a:prstGeom>
          <a:noFill/>
        </p:spPr>
        <p:txBody>
          <a:bodyPr wrap="none" rtlCol="0">
            <a:spAutoFit/>
          </a:bodyPr>
          <a:lstStyle/>
          <a:p>
            <a:r>
              <a:rPr lang="en-US" dirty="0" smtClean="0">
                <a:solidFill>
                  <a:schemeClr val="bg1"/>
                </a:solidFill>
                <a:latin typeface="Segoe UI Light" pitchFamily="34" charset="0"/>
              </a:rPr>
              <a:t>/Shared/_</a:t>
            </a:r>
            <a:r>
              <a:rPr lang="en-US" dirty="0" err="1" smtClean="0">
                <a:solidFill>
                  <a:schemeClr val="bg1"/>
                </a:solidFill>
                <a:latin typeface="Segoe UI Light" pitchFamily="34" charset="0"/>
              </a:rPr>
              <a:t>Layout.cshtml</a:t>
            </a:r>
            <a:endParaRPr lang="en-US" dirty="0">
              <a:solidFill>
                <a:schemeClr val="bg1"/>
              </a:solidFill>
              <a:latin typeface="Segoe UI Light" pitchFamily="34" charset="0"/>
            </a:endParaRPr>
          </a:p>
        </p:txBody>
      </p:sp>
      <p:sp>
        <p:nvSpPr>
          <p:cNvPr id="7" name="TextBox 6"/>
          <p:cNvSpPr txBox="1"/>
          <p:nvPr/>
        </p:nvSpPr>
        <p:spPr>
          <a:xfrm>
            <a:off x="4191000" y="3758948"/>
            <a:ext cx="4343400" cy="2893100"/>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lvl="0"/>
            <a:r>
              <a:rPr lang="en-US" sz="1400" dirty="0" smtClean="0">
                <a:solidFill>
                  <a:schemeClr val="bg1"/>
                </a:solidFill>
                <a:latin typeface="Courier New" pitchFamily="49" charset="0"/>
                <a:cs typeface="Courier New" pitchFamily="49" charset="0"/>
              </a:rPr>
              <a:t>@{     </a:t>
            </a:r>
          </a:p>
          <a:p>
            <a:pPr lvl="0"/>
            <a:r>
              <a:rPr lang="en-US" sz="1400" dirty="0">
                <a:solidFill>
                  <a:schemeClr val="bg1"/>
                </a:solidFill>
                <a:latin typeface="Courier New" pitchFamily="49" charset="0"/>
                <a:cs typeface="Courier New" pitchFamily="49" charset="0"/>
              </a:rPr>
              <a:t> </a:t>
            </a:r>
            <a:r>
              <a:rPr lang="en-US" sz="1400" dirty="0" smtClean="0">
                <a:solidFill>
                  <a:schemeClr val="bg1"/>
                </a:solidFill>
                <a:latin typeface="Courier New" pitchFamily="49" charset="0"/>
                <a:cs typeface="Courier New" pitchFamily="49" charset="0"/>
              </a:rPr>
              <a:t>  Layout = "/Shared/_</a:t>
            </a:r>
            <a:r>
              <a:rPr lang="en-US" sz="1400" dirty="0" err="1" smtClean="0">
                <a:solidFill>
                  <a:schemeClr val="bg1"/>
                </a:solidFill>
                <a:latin typeface="Courier New" pitchFamily="49" charset="0"/>
                <a:cs typeface="Courier New" pitchFamily="49" charset="0"/>
              </a:rPr>
              <a:t>Layout.cshtml</a:t>
            </a:r>
            <a:r>
              <a:rPr lang="en-US" sz="1400" dirty="0" smtClean="0">
                <a:solidFill>
                  <a:schemeClr val="bg1"/>
                </a:solidFill>
                <a:latin typeface="Courier New" pitchFamily="49" charset="0"/>
                <a:cs typeface="Courier New" pitchFamily="49" charset="0"/>
              </a:rPr>
              <a:t>";</a:t>
            </a:r>
          </a:p>
          <a:p>
            <a:pPr lvl="0"/>
            <a:r>
              <a:rPr lang="en-US" sz="1400" dirty="0" smtClean="0">
                <a:solidFill>
                  <a:schemeClr val="bg1"/>
                </a:solidFill>
                <a:latin typeface="Courier New" pitchFamily="49" charset="0"/>
                <a:cs typeface="Courier New" pitchFamily="49" charset="0"/>
              </a:rPr>
              <a:t>}</a:t>
            </a:r>
          </a:p>
          <a:p>
            <a:pPr lvl="0"/>
            <a:endParaRPr lang="en-US" sz="1400" dirty="0" smtClean="0">
              <a:solidFill>
                <a:schemeClr val="bg1"/>
              </a:solidFill>
              <a:latin typeface="Courier New" pitchFamily="49" charset="0"/>
              <a:cs typeface="Courier New" pitchFamily="49" charset="0"/>
            </a:endParaRPr>
          </a:p>
          <a:p>
            <a:pPr lvl="0"/>
            <a:r>
              <a:rPr lang="en-US" sz="1400" dirty="0" smtClean="0">
                <a:solidFill>
                  <a:schemeClr val="bg1"/>
                </a:solidFill>
                <a:latin typeface="Courier New" pitchFamily="49" charset="0"/>
                <a:cs typeface="Courier New" pitchFamily="49" charset="0"/>
              </a:rPr>
              <a:t>@section Menu {</a:t>
            </a:r>
          </a:p>
          <a:p>
            <a:pPr lvl="0"/>
            <a:r>
              <a:rPr lang="en-US" sz="1400" dirty="0">
                <a:solidFill>
                  <a:schemeClr val="bg1"/>
                </a:solidFill>
                <a:latin typeface="Courier New" pitchFamily="49" charset="0"/>
                <a:cs typeface="Courier New" pitchFamily="49" charset="0"/>
              </a:rPr>
              <a:t> </a:t>
            </a:r>
            <a:r>
              <a:rPr lang="en-US" sz="1400" dirty="0" smtClean="0">
                <a:solidFill>
                  <a:schemeClr val="bg1"/>
                </a:solidFill>
                <a:latin typeface="Courier New" pitchFamily="49" charset="0"/>
                <a:cs typeface="Courier New" pitchFamily="49" charset="0"/>
              </a:rPr>
              <a:t>  &lt;</a:t>
            </a:r>
            <a:r>
              <a:rPr lang="en-US" sz="1400" dirty="0" err="1" smtClean="0">
                <a:solidFill>
                  <a:schemeClr val="bg1"/>
                </a:solidFill>
                <a:latin typeface="Courier New" pitchFamily="49" charset="0"/>
                <a:cs typeface="Courier New" pitchFamily="49" charset="0"/>
              </a:rPr>
              <a:t>ul</a:t>
            </a:r>
            <a:r>
              <a:rPr lang="en-US" sz="1400" dirty="0">
                <a:solidFill>
                  <a:schemeClr val="bg1"/>
                </a:solidFill>
                <a:latin typeface="Courier New" pitchFamily="49" charset="0"/>
                <a:cs typeface="Courier New" pitchFamily="49" charset="0"/>
              </a:rPr>
              <a:t> </a:t>
            </a:r>
            <a:r>
              <a:rPr lang="en-US" sz="1400" dirty="0" smtClean="0">
                <a:solidFill>
                  <a:schemeClr val="bg1"/>
                </a:solidFill>
                <a:latin typeface="Courier New" pitchFamily="49" charset="0"/>
                <a:cs typeface="Courier New" pitchFamily="49" charset="0"/>
              </a:rPr>
              <a:t>id="</a:t>
            </a:r>
            <a:r>
              <a:rPr lang="en-US" sz="1400" dirty="0" err="1" smtClean="0">
                <a:solidFill>
                  <a:schemeClr val="bg1"/>
                </a:solidFill>
                <a:latin typeface="Courier New" pitchFamily="49" charset="0"/>
                <a:cs typeface="Courier New" pitchFamily="49" charset="0"/>
              </a:rPr>
              <a:t>pageMenu</a:t>
            </a:r>
            <a:r>
              <a:rPr lang="en-US" sz="1400" dirty="0" smtClean="0">
                <a:solidFill>
                  <a:schemeClr val="bg1"/>
                </a:solidFill>
                <a:latin typeface="Courier New" pitchFamily="49" charset="0"/>
                <a:cs typeface="Courier New" pitchFamily="49" charset="0"/>
              </a:rPr>
              <a:t>"&gt;</a:t>
            </a:r>
          </a:p>
          <a:p>
            <a:pPr lvl="0"/>
            <a:r>
              <a:rPr lang="en-US" sz="1400" dirty="0">
                <a:solidFill>
                  <a:schemeClr val="bg1"/>
                </a:solidFill>
                <a:latin typeface="Courier New" pitchFamily="49" charset="0"/>
                <a:cs typeface="Courier New" pitchFamily="49" charset="0"/>
              </a:rPr>
              <a:t>	</a:t>
            </a:r>
            <a:r>
              <a:rPr lang="en-US" sz="1400" dirty="0" smtClean="0">
                <a:solidFill>
                  <a:schemeClr val="bg1"/>
                </a:solidFill>
                <a:latin typeface="Courier New" pitchFamily="49" charset="0"/>
                <a:cs typeface="Courier New" pitchFamily="49" charset="0"/>
              </a:rPr>
              <a:t>&lt;li&gt;Option 1&lt;/li&gt;</a:t>
            </a:r>
          </a:p>
          <a:p>
            <a:pPr lvl="0"/>
            <a:r>
              <a:rPr lang="en-US" sz="1400" dirty="0">
                <a:solidFill>
                  <a:schemeClr val="bg1"/>
                </a:solidFill>
                <a:latin typeface="Courier New" pitchFamily="49" charset="0"/>
                <a:cs typeface="Courier New" pitchFamily="49" charset="0"/>
              </a:rPr>
              <a:t>	</a:t>
            </a:r>
            <a:r>
              <a:rPr lang="en-US" sz="1400" dirty="0" smtClean="0">
                <a:solidFill>
                  <a:schemeClr val="bg1"/>
                </a:solidFill>
                <a:latin typeface="Courier New" pitchFamily="49" charset="0"/>
                <a:cs typeface="Courier New" pitchFamily="49" charset="0"/>
              </a:rPr>
              <a:t>&lt;li&gt;Option 2&lt;/li&gt;</a:t>
            </a:r>
          </a:p>
          <a:p>
            <a:pPr lvl="0"/>
            <a:r>
              <a:rPr lang="en-US" sz="1400" dirty="0" smtClean="0">
                <a:solidFill>
                  <a:schemeClr val="bg1"/>
                </a:solidFill>
                <a:latin typeface="Courier New" pitchFamily="49" charset="0"/>
                <a:cs typeface="Courier New" pitchFamily="49" charset="0"/>
              </a:rPr>
              <a:t>   &lt;/</a:t>
            </a:r>
            <a:r>
              <a:rPr lang="en-US" sz="1400" dirty="0" err="1" smtClean="0">
                <a:solidFill>
                  <a:schemeClr val="bg1"/>
                </a:solidFill>
                <a:latin typeface="Courier New" pitchFamily="49" charset="0"/>
                <a:cs typeface="Courier New" pitchFamily="49" charset="0"/>
              </a:rPr>
              <a:t>ul</a:t>
            </a:r>
            <a:r>
              <a:rPr lang="en-US" sz="1400" dirty="0" smtClean="0">
                <a:solidFill>
                  <a:schemeClr val="bg1"/>
                </a:solidFill>
                <a:latin typeface="Courier New" pitchFamily="49" charset="0"/>
                <a:cs typeface="Courier New" pitchFamily="49" charset="0"/>
              </a:rPr>
              <a:t>&gt;</a:t>
            </a:r>
            <a:endParaRPr lang="en-US" sz="1400" dirty="0">
              <a:solidFill>
                <a:schemeClr val="bg1"/>
              </a:solidFill>
              <a:latin typeface="Courier New" pitchFamily="49" charset="0"/>
              <a:cs typeface="Courier New" pitchFamily="49" charset="0"/>
            </a:endParaRPr>
          </a:p>
          <a:p>
            <a:pPr lvl="0"/>
            <a:r>
              <a:rPr lang="en-US" sz="1400" dirty="0" smtClean="0">
                <a:solidFill>
                  <a:schemeClr val="bg1"/>
                </a:solidFill>
                <a:latin typeface="Courier New" pitchFamily="49" charset="0"/>
                <a:cs typeface="Courier New" pitchFamily="49" charset="0"/>
              </a:rPr>
              <a:t>}</a:t>
            </a:r>
            <a:endParaRPr lang="en-US" sz="1400" dirty="0">
              <a:solidFill>
                <a:schemeClr val="bg1"/>
              </a:solidFill>
              <a:latin typeface="Courier New" pitchFamily="49" charset="0"/>
              <a:cs typeface="Courier New" pitchFamily="49" charset="0"/>
            </a:endParaRPr>
          </a:p>
          <a:p>
            <a:pPr lvl="0"/>
            <a:r>
              <a:rPr lang="en-US" sz="1400" dirty="0" smtClean="0">
                <a:solidFill>
                  <a:schemeClr val="bg1"/>
                </a:solidFill>
                <a:latin typeface="Courier New" pitchFamily="49" charset="0"/>
                <a:cs typeface="Courier New" pitchFamily="49" charset="0"/>
              </a:rPr>
              <a:t>&lt;p&gt;</a:t>
            </a:r>
          </a:p>
          <a:p>
            <a:pPr lvl="0"/>
            <a:r>
              <a:rPr lang="en-US" sz="1400" dirty="0" smtClean="0">
                <a:solidFill>
                  <a:schemeClr val="bg1"/>
                </a:solidFill>
                <a:latin typeface="Courier New" pitchFamily="49" charset="0"/>
                <a:cs typeface="Courier New" pitchFamily="49" charset="0"/>
              </a:rPr>
              <a:t>   My content goes here</a:t>
            </a:r>
          </a:p>
          <a:p>
            <a:pPr lvl="0"/>
            <a:r>
              <a:rPr lang="en-US" sz="1400" dirty="0" smtClean="0">
                <a:solidFill>
                  <a:schemeClr val="bg1"/>
                </a:solidFill>
                <a:latin typeface="Courier New" pitchFamily="49" charset="0"/>
                <a:cs typeface="Courier New" pitchFamily="49" charset="0"/>
              </a:rPr>
              <a:t>&lt;/p&gt;</a:t>
            </a:r>
            <a:endParaRPr lang="en-US" sz="1400" dirty="0">
              <a:solidFill>
                <a:schemeClr val="bg1"/>
              </a:solidFill>
              <a:latin typeface="Courier New" pitchFamily="49" charset="0"/>
              <a:cs typeface="Courier New" pitchFamily="49" charset="0"/>
            </a:endParaRPr>
          </a:p>
        </p:txBody>
      </p:sp>
      <p:sp>
        <p:nvSpPr>
          <p:cNvPr id="8" name="TextBox 7"/>
          <p:cNvSpPr txBox="1"/>
          <p:nvPr/>
        </p:nvSpPr>
        <p:spPr>
          <a:xfrm>
            <a:off x="6998620" y="3276600"/>
            <a:ext cx="1628907" cy="369332"/>
          </a:xfrm>
          <a:prstGeom prst="rect">
            <a:avLst/>
          </a:prstGeom>
          <a:noFill/>
        </p:spPr>
        <p:txBody>
          <a:bodyPr wrap="none" rtlCol="0">
            <a:spAutoFit/>
          </a:bodyPr>
          <a:lstStyle/>
          <a:p>
            <a:r>
              <a:rPr lang="en-US" dirty="0" err="1" smtClean="0">
                <a:solidFill>
                  <a:schemeClr val="bg1"/>
                </a:solidFill>
                <a:latin typeface="Segoe UI Light" pitchFamily="34" charset="0"/>
              </a:rPr>
              <a:t>MyPage.cshtml</a:t>
            </a:r>
            <a:endParaRPr lang="en-US" dirty="0">
              <a:solidFill>
                <a:schemeClr val="bg1"/>
              </a:solidFill>
              <a:latin typeface="Segoe UI Light" pitchFamily="34" charset="0"/>
            </a:endParaRPr>
          </a:p>
        </p:txBody>
      </p:sp>
    </p:spTree>
    <p:extLst>
      <p:ext uri="{BB962C8B-B14F-4D97-AF65-F5344CB8AC3E}">
        <p14:creationId xmlns="" xmlns:p14="http://schemas.microsoft.com/office/powerpoint/2010/main" val="3037139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600200" y="1905000"/>
            <a:ext cx="7086600" cy="4525963"/>
          </a:xfrm>
        </p:spPr>
        <p:txBody>
          <a:bodyPr/>
          <a:lstStyle/>
          <a:p>
            <a:pPr>
              <a:buFont typeface="Wingdings" pitchFamily="2" charset="2"/>
              <a:buChar char="v"/>
            </a:pPr>
            <a:r>
              <a:rPr lang="en-US" dirty="0" err="1" smtClean="0">
                <a:solidFill>
                  <a:schemeClr val="bg1"/>
                </a:solidFill>
                <a:latin typeface="Segoe UI Light" pitchFamily="34" charset="0"/>
              </a:rPr>
              <a:t>RenderPage</a:t>
            </a:r>
            <a:r>
              <a:rPr lang="en-US" dirty="0" smtClean="0">
                <a:solidFill>
                  <a:schemeClr val="bg1"/>
                </a:solidFill>
                <a:latin typeface="Segoe UI Light" pitchFamily="34" charset="0"/>
              </a:rPr>
              <a:t>() helps you reuse markup and code that doesn’t change</a:t>
            </a:r>
            <a:endParaRPr lang="en-US" dirty="0">
              <a:solidFill>
                <a:schemeClr val="bg1"/>
              </a:solidFill>
              <a:latin typeface="Segoe UI Light" pitchFamily="34" charset="0"/>
            </a:endParaRPr>
          </a:p>
        </p:txBody>
      </p:sp>
      <p:sp>
        <p:nvSpPr>
          <p:cNvPr id="3" name="Title 2"/>
          <p:cNvSpPr>
            <a:spLocks noGrp="1"/>
          </p:cNvSpPr>
          <p:nvPr>
            <p:ph type="title"/>
          </p:nvPr>
        </p:nvSpPr>
        <p:spPr/>
        <p:txBody>
          <a:bodyPr>
            <a:noAutofit/>
          </a:bodyPr>
          <a:lstStyle/>
          <a:p>
            <a:r>
              <a:rPr lang="en-US" b="1" dirty="0" smtClean="0">
                <a:solidFill>
                  <a:schemeClr val="bg1"/>
                </a:solidFill>
                <a:latin typeface="Segoe UI Light" pitchFamily="34" charset="0"/>
              </a:rPr>
              <a:t>Use </a:t>
            </a:r>
            <a:r>
              <a:rPr lang="en-US" b="1" dirty="0" err="1" smtClean="0">
                <a:solidFill>
                  <a:schemeClr val="bg1"/>
                </a:solidFill>
                <a:latin typeface="Segoe UI Light" pitchFamily="34" charset="0"/>
              </a:rPr>
              <a:t>RenderPage</a:t>
            </a:r>
            <a:r>
              <a:rPr lang="en-US" b="1" dirty="0" smtClean="0">
                <a:solidFill>
                  <a:schemeClr val="bg1"/>
                </a:solidFill>
                <a:latin typeface="Segoe UI Light" pitchFamily="34" charset="0"/>
              </a:rPr>
              <a:t> to organize pages that don’t change</a:t>
            </a:r>
            <a:endParaRPr lang="en-US" b="1" dirty="0">
              <a:solidFill>
                <a:schemeClr val="bg1"/>
              </a:solidFill>
              <a:latin typeface="Segoe UI Light" pitchFamily="34" charset="0"/>
            </a:endParaRPr>
          </a:p>
        </p:txBody>
      </p:sp>
      <p:graphicFrame>
        <p:nvGraphicFramePr>
          <p:cNvPr id="6" name="Table 5"/>
          <p:cNvGraphicFramePr>
            <a:graphicFrameLocks noGrp="1"/>
          </p:cNvGraphicFramePr>
          <p:nvPr>
            <p:extLst>
              <p:ext uri="{D42A27DB-BD31-4B8C-83A1-F6EECF244321}">
                <p14:modId xmlns="" xmlns:p14="http://schemas.microsoft.com/office/powerpoint/2010/main" val="872718876"/>
              </p:ext>
            </p:extLst>
          </p:nvPr>
        </p:nvGraphicFramePr>
        <p:xfrm>
          <a:off x="1143000" y="3429000"/>
          <a:ext cx="3657600" cy="2392363"/>
        </p:xfrm>
        <a:graphic>
          <a:graphicData uri="http://schemas.openxmlformats.org/drawingml/2006/table">
            <a:tbl>
              <a:tblPr/>
              <a:tblGrid>
                <a:gridCol w="3657600"/>
              </a:tblGrid>
              <a:tr h="2392363">
                <a:tc>
                  <a:txBody>
                    <a:bodyPr/>
                    <a:lstStyle/>
                    <a:p>
                      <a:endParaRPr lang="en-US" sz="1300" dirty="0">
                        <a:latin typeface="Courier New" pitchFamily="49" charset="0"/>
                        <a:cs typeface="Courier New" pitchFamily="49" charset="0"/>
                      </a:endParaRPr>
                    </a:p>
                  </a:txBody>
                  <a:tcPr marL="0" marR="0" marT="0" marB="0" anchor="ctr">
                    <a:lnL>
                      <a:noFill/>
                    </a:lnL>
                    <a:lnR>
                      <a:noFill/>
                    </a:lnR>
                    <a:lnT>
                      <a:noFill/>
                    </a:lnT>
                    <a:lnB>
                      <a:noFill/>
                    </a:lnB>
                  </a:tcPr>
                </a:tc>
              </a:tr>
            </a:tbl>
          </a:graphicData>
        </a:graphic>
      </p:graphicFrame>
      <p:sp>
        <p:nvSpPr>
          <p:cNvPr id="7" name="TextBox 6"/>
          <p:cNvSpPr txBox="1"/>
          <p:nvPr/>
        </p:nvSpPr>
        <p:spPr>
          <a:xfrm>
            <a:off x="838200" y="3505200"/>
            <a:ext cx="5029200" cy="2246769"/>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lvl="0"/>
            <a:r>
              <a:rPr lang="en-US" sz="1400" dirty="0" smtClean="0">
                <a:solidFill>
                  <a:schemeClr val="bg1"/>
                </a:solidFill>
                <a:latin typeface="Courier New" pitchFamily="49" charset="0"/>
                <a:cs typeface="Courier New" pitchFamily="49" charset="0"/>
              </a:rPr>
              <a:t>&lt;html&gt;</a:t>
            </a:r>
          </a:p>
          <a:p>
            <a:pPr lvl="0"/>
            <a:r>
              <a:rPr lang="en-US" sz="1400" dirty="0" smtClean="0">
                <a:solidFill>
                  <a:schemeClr val="bg1"/>
                </a:solidFill>
                <a:latin typeface="Courier New" pitchFamily="49" charset="0"/>
                <a:cs typeface="Courier New" pitchFamily="49" charset="0"/>
              </a:rPr>
              <a:t>    &lt;head&gt;</a:t>
            </a:r>
          </a:p>
          <a:p>
            <a:pPr lvl="0"/>
            <a:r>
              <a:rPr lang="en-US" sz="1400" dirty="0" smtClean="0">
                <a:solidFill>
                  <a:schemeClr val="bg1"/>
                </a:solidFill>
                <a:latin typeface="Courier New" pitchFamily="49" charset="0"/>
                <a:cs typeface="Courier New" pitchFamily="49" charset="0"/>
              </a:rPr>
              <a:t>      &lt;title&gt;Simple Layout&lt;/title&gt;</a:t>
            </a:r>
          </a:p>
          <a:p>
            <a:pPr lvl="0"/>
            <a:r>
              <a:rPr lang="en-US" sz="1400" dirty="0" smtClean="0">
                <a:solidFill>
                  <a:schemeClr val="bg1"/>
                </a:solidFill>
                <a:latin typeface="Courier New" pitchFamily="49" charset="0"/>
                <a:cs typeface="Courier New" pitchFamily="49" charset="0"/>
              </a:rPr>
              <a:t>    &lt;/head&gt;</a:t>
            </a:r>
          </a:p>
          <a:p>
            <a:pPr lvl="0"/>
            <a:r>
              <a:rPr lang="en-US" sz="1400" dirty="0" smtClean="0">
                <a:solidFill>
                  <a:schemeClr val="bg1"/>
                </a:solidFill>
                <a:latin typeface="Courier New" pitchFamily="49" charset="0"/>
                <a:cs typeface="Courier New" pitchFamily="49" charset="0"/>
              </a:rPr>
              <a:t>    &lt;body&gt; </a:t>
            </a:r>
          </a:p>
          <a:p>
            <a:pPr lvl="0"/>
            <a:r>
              <a:rPr lang="en-US" sz="1400" dirty="0" smtClean="0">
                <a:solidFill>
                  <a:schemeClr val="bg1"/>
                </a:solidFill>
                <a:latin typeface="Courier New" pitchFamily="49" charset="0"/>
                <a:cs typeface="Courier New" pitchFamily="49" charset="0"/>
              </a:rPr>
              <a:t>        @</a:t>
            </a:r>
            <a:r>
              <a:rPr lang="en-US" sz="1400" dirty="0" err="1" smtClean="0">
                <a:solidFill>
                  <a:schemeClr val="bg1"/>
                </a:solidFill>
                <a:latin typeface="Courier New" pitchFamily="49" charset="0"/>
                <a:cs typeface="Courier New" pitchFamily="49" charset="0"/>
              </a:rPr>
              <a:t>RenderSection</a:t>
            </a:r>
            <a:r>
              <a:rPr lang="en-US" sz="1400" dirty="0" smtClean="0">
                <a:solidFill>
                  <a:schemeClr val="bg1"/>
                </a:solidFill>
                <a:latin typeface="Courier New" pitchFamily="49" charset="0"/>
                <a:cs typeface="Courier New" pitchFamily="49" charset="0"/>
              </a:rPr>
              <a:t>("Menu")</a:t>
            </a:r>
          </a:p>
          <a:p>
            <a:pPr lvl="0"/>
            <a:r>
              <a:rPr lang="en-US" sz="1400" dirty="0" smtClean="0">
                <a:solidFill>
                  <a:schemeClr val="bg1"/>
                </a:solidFill>
                <a:latin typeface="Courier New" pitchFamily="49" charset="0"/>
                <a:cs typeface="Courier New" pitchFamily="49" charset="0"/>
              </a:rPr>
              <a:t>        @</a:t>
            </a:r>
            <a:r>
              <a:rPr lang="en-US" sz="1400" dirty="0" err="1" smtClean="0">
                <a:solidFill>
                  <a:schemeClr val="bg1"/>
                </a:solidFill>
                <a:latin typeface="Courier New" pitchFamily="49" charset="0"/>
                <a:cs typeface="Courier New" pitchFamily="49" charset="0"/>
              </a:rPr>
              <a:t>RenderBody</a:t>
            </a:r>
            <a:r>
              <a:rPr lang="en-US" sz="1400" dirty="0" smtClean="0">
                <a:solidFill>
                  <a:schemeClr val="bg1"/>
                </a:solidFill>
                <a:latin typeface="Courier New" pitchFamily="49" charset="0"/>
                <a:cs typeface="Courier New" pitchFamily="49" charset="0"/>
              </a:rPr>
              <a:t>()</a:t>
            </a:r>
          </a:p>
          <a:p>
            <a:pPr lvl="0"/>
            <a:r>
              <a:rPr lang="en-US" sz="1400" dirty="0">
                <a:solidFill>
                  <a:schemeClr val="bg1"/>
                </a:solidFill>
                <a:latin typeface="Courier New" pitchFamily="49" charset="0"/>
                <a:cs typeface="Courier New" pitchFamily="49" charset="0"/>
              </a:rPr>
              <a:t> </a:t>
            </a:r>
            <a:r>
              <a:rPr lang="en-US" sz="1400" dirty="0" smtClean="0">
                <a:solidFill>
                  <a:schemeClr val="bg1"/>
                </a:solidFill>
                <a:latin typeface="Courier New" pitchFamily="49" charset="0"/>
                <a:cs typeface="Courier New" pitchFamily="49" charset="0"/>
              </a:rPr>
              <a:t>       </a:t>
            </a:r>
            <a:r>
              <a:rPr lang="en-US" sz="1400" dirty="0" smtClean="0">
                <a:solidFill>
                  <a:schemeClr val="tx2"/>
                </a:solidFill>
                <a:effectLst>
                  <a:outerShdw blurRad="38100" dist="38100" dir="2700000" algn="tl">
                    <a:srgbClr val="000000">
                      <a:alpha val="43137"/>
                    </a:srgbClr>
                  </a:outerShdw>
                </a:effectLst>
                <a:latin typeface="Courier New" pitchFamily="49" charset="0"/>
                <a:cs typeface="Courier New" pitchFamily="49" charset="0"/>
              </a:rPr>
              <a:t>@</a:t>
            </a:r>
            <a:r>
              <a:rPr lang="en-US" sz="1400" dirty="0" err="1" smtClean="0">
                <a:solidFill>
                  <a:schemeClr val="tx2"/>
                </a:solidFill>
                <a:effectLst>
                  <a:outerShdw blurRad="38100" dist="38100" dir="2700000" algn="tl">
                    <a:srgbClr val="000000">
                      <a:alpha val="43137"/>
                    </a:srgbClr>
                  </a:outerShdw>
                </a:effectLst>
                <a:latin typeface="Courier New" pitchFamily="49" charset="0"/>
                <a:cs typeface="Courier New" pitchFamily="49" charset="0"/>
              </a:rPr>
              <a:t>RenderPage</a:t>
            </a:r>
            <a:r>
              <a:rPr lang="en-US" sz="1400" dirty="0" smtClean="0">
                <a:solidFill>
                  <a:schemeClr val="tx2"/>
                </a:solidFill>
                <a:effectLst>
                  <a:outerShdw blurRad="38100" dist="38100" dir="2700000" algn="tl">
                    <a:srgbClr val="000000">
                      <a:alpha val="43137"/>
                    </a:srgbClr>
                  </a:outerShdw>
                </a:effectLst>
                <a:latin typeface="Courier New" pitchFamily="49" charset="0"/>
                <a:cs typeface="Courier New" pitchFamily="49" charset="0"/>
              </a:rPr>
              <a:t>("/Shared/_</a:t>
            </a:r>
            <a:r>
              <a:rPr lang="en-US" sz="1400" dirty="0" err="1" smtClean="0">
                <a:solidFill>
                  <a:schemeClr val="tx2"/>
                </a:solidFill>
                <a:effectLst>
                  <a:outerShdw blurRad="38100" dist="38100" dir="2700000" algn="tl">
                    <a:srgbClr val="000000">
                      <a:alpha val="43137"/>
                    </a:srgbClr>
                  </a:outerShdw>
                </a:effectLst>
                <a:latin typeface="Courier New" pitchFamily="49" charset="0"/>
                <a:cs typeface="Courier New" pitchFamily="49" charset="0"/>
              </a:rPr>
              <a:t>Footer.cshtml</a:t>
            </a:r>
            <a:r>
              <a:rPr lang="en-US" sz="1400" dirty="0" smtClean="0">
                <a:solidFill>
                  <a:schemeClr val="tx2"/>
                </a:solidFill>
                <a:effectLst>
                  <a:outerShdw blurRad="38100" dist="38100" dir="2700000" algn="tl">
                    <a:srgbClr val="000000">
                      <a:alpha val="43137"/>
                    </a:srgbClr>
                  </a:outerShdw>
                </a:effectLst>
                <a:latin typeface="Courier New" pitchFamily="49" charset="0"/>
                <a:cs typeface="Courier New" pitchFamily="49" charset="0"/>
              </a:rPr>
              <a:t>")</a:t>
            </a:r>
          </a:p>
          <a:p>
            <a:pPr lvl="0"/>
            <a:r>
              <a:rPr lang="en-US" sz="1400" dirty="0" smtClean="0">
                <a:solidFill>
                  <a:schemeClr val="bg1"/>
                </a:solidFill>
                <a:latin typeface="Courier New" pitchFamily="49" charset="0"/>
                <a:cs typeface="Courier New" pitchFamily="49" charset="0"/>
              </a:rPr>
              <a:t>    &lt;/body&gt;</a:t>
            </a:r>
          </a:p>
          <a:p>
            <a:pPr lvl="0"/>
            <a:r>
              <a:rPr lang="en-US" sz="1400" dirty="0" smtClean="0">
                <a:solidFill>
                  <a:schemeClr val="bg1"/>
                </a:solidFill>
                <a:latin typeface="Courier New" pitchFamily="49" charset="0"/>
                <a:cs typeface="Courier New" pitchFamily="49" charset="0"/>
              </a:rPr>
              <a:t>&lt;/html&gt;</a:t>
            </a:r>
            <a:endParaRPr lang="en-US" sz="1400" dirty="0">
              <a:solidFill>
                <a:schemeClr val="bg1"/>
              </a:solidFill>
              <a:latin typeface="Courier New" pitchFamily="49" charset="0"/>
              <a:cs typeface="Courier New" pitchFamily="49" charset="0"/>
            </a:endParaRPr>
          </a:p>
        </p:txBody>
      </p:sp>
      <p:sp>
        <p:nvSpPr>
          <p:cNvPr id="8" name="TextBox 7"/>
          <p:cNvSpPr txBox="1"/>
          <p:nvPr/>
        </p:nvSpPr>
        <p:spPr>
          <a:xfrm>
            <a:off x="814227" y="3031145"/>
            <a:ext cx="2437590" cy="369332"/>
          </a:xfrm>
          <a:prstGeom prst="rect">
            <a:avLst/>
          </a:prstGeom>
          <a:noFill/>
        </p:spPr>
        <p:txBody>
          <a:bodyPr wrap="none" rtlCol="0">
            <a:spAutoFit/>
          </a:bodyPr>
          <a:lstStyle/>
          <a:p>
            <a:r>
              <a:rPr lang="en-US" dirty="0" smtClean="0">
                <a:solidFill>
                  <a:schemeClr val="bg1"/>
                </a:solidFill>
                <a:latin typeface="Segoe UI Light" pitchFamily="34" charset="0"/>
              </a:rPr>
              <a:t>/Shared/_</a:t>
            </a:r>
            <a:r>
              <a:rPr lang="en-US" dirty="0" err="1" smtClean="0">
                <a:solidFill>
                  <a:schemeClr val="bg1"/>
                </a:solidFill>
                <a:latin typeface="Segoe UI Light" pitchFamily="34" charset="0"/>
              </a:rPr>
              <a:t>Layout.cshtml</a:t>
            </a:r>
            <a:endParaRPr lang="en-US" dirty="0">
              <a:solidFill>
                <a:schemeClr val="bg1"/>
              </a:solidFill>
              <a:latin typeface="Segoe UI Light" pitchFamily="34" charset="0"/>
            </a:endParaRPr>
          </a:p>
        </p:txBody>
      </p:sp>
      <p:sp>
        <p:nvSpPr>
          <p:cNvPr id="9" name="TextBox 8"/>
          <p:cNvSpPr txBox="1"/>
          <p:nvPr/>
        </p:nvSpPr>
        <p:spPr>
          <a:xfrm>
            <a:off x="5410200" y="3671734"/>
            <a:ext cx="3011214" cy="738664"/>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pPr lvl="0"/>
            <a:r>
              <a:rPr lang="en-US" sz="1400" dirty="0" smtClean="0">
                <a:solidFill>
                  <a:schemeClr val="bg1"/>
                </a:solidFill>
                <a:latin typeface="Courier New" pitchFamily="49" charset="0"/>
                <a:cs typeface="Courier New" pitchFamily="49" charset="0"/>
              </a:rPr>
              <a:t>&lt;div class="footer"&gt;</a:t>
            </a:r>
          </a:p>
          <a:p>
            <a:pPr lvl="0"/>
            <a:r>
              <a:rPr lang="en-US" sz="1400" dirty="0" smtClean="0">
                <a:solidFill>
                  <a:schemeClr val="bg1"/>
                </a:solidFill>
                <a:latin typeface="Courier New" pitchFamily="49" charset="0"/>
                <a:cs typeface="Courier New" pitchFamily="49" charset="0"/>
              </a:rPr>
              <a:t>   © 2010 </a:t>
            </a:r>
            <a:r>
              <a:rPr lang="en-US" sz="1400" dirty="0" err="1" smtClean="0">
                <a:solidFill>
                  <a:schemeClr val="bg1"/>
                </a:solidFill>
                <a:latin typeface="Courier New" pitchFamily="49" charset="0"/>
                <a:cs typeface="Courier New" pitchFamily="49" charset="0"/>
              </a:rPr>
              <a:t>Contoso</a:t>
            </a:r>
            <a:endParaRPr lang="en-US" sz="1400" dirty="0">
              <a:solidFill>
                <a:schemeClr val="bg1"/>
              </a:solidFill>
              <a:latin typeface="Courier New" pitchFamily="49" charset="0"/>
              <a:cs typeface="Courier New" pitchFamily="49" charset="0"/>
            </a:endParaRPr>
          </a:p>
          <a:p>
            <a:pPr lvl="0"/>
            <a:r>
              <a:rPr lang="en-US" sz="1400" dirty="0" smtClean="0">
                <a:solidFill>
                  <a:schemeClr val="bg1"/>
                </a:solidFill>
                <a:latin typeface="Courier New" pitchFamily="49" charset="0"/>
                <a:cs typeface="Courier New" pitchFamily="49" charset="0"/>
              </a:rPr>
              <a:t>&lt;/div&gt;</a:t>
            </a:r>
            <a:endParaRPr lang="en-US" sz="1400" dirty="0">
              <a:solidFill>
                <a:schemeClr val="bg1"/>
              </a:solidFill>
              <a:latin typeface="Courier New" pitchFamily="49" charset="0"/>
              <a:cs typeface="Courier New" pitchFamily="49" charset="0"/>
            </a:endParaRPr>
          </a:p>
        </p:txBody>
      </p:sp>
      <p:sp>
        <p:nvSpPr>
          <p:cNvPr id="10" name="TextBox 9"/>
          <p:cNvSpPr txBox="1"/>
          <p:nvPr/>
        </p:nvSpPr>
        <p:spPr>
          <a:xfrm>
            <a:off x="6108973" y="3276600"/>
            <a:ext cx="2462213" cy="369332"/>
          </a:xfrm>
          <a:prstGeom prst="rect">
            <a:avLst/>
          </a:prstGeom>
          <a:noFill/>
        </p:spPr>
        <p:txBody>
          <a:bodyPr wrap="none" rtlCol="0">
            <a:spAutoFit/>
          </a:bodyPr>
          <a:lstStyle/>
          <a:p>
            <a:r>
              <a:rPr lang="en-US" dirty="0" smtClean="0">
                <a:solidFill>
                  <a:schemeClr val="bg1"/>
                </a:solidFill>
                <a:latin typeface="Segoe UI Light" pitchFamily="34" charset="0"/>
              </a:rPr>
              <a:t>/Shared/_</a:t>
            </a:r>
            <a:r>
              <a:rPr lang="en-US" dirty="0" err="1" smtClean="0">
                <a:solidFill>
                  <a:schemeClr val="bg1"/>
                </a:solidFill>
                <a:latin typeface="Segoe UI Light" pitchFamily="34" charset="0"/>
              </a:rPr>
              <a:t>Footer.cshtml</a:t>
            </a:r>
            <a:endParaRPr lang="en-US" dirty="0">
              <a:solidFill>
                <a:schemeClr val="bg1"/>
              </a:solidFill>
              <a:latin typeface="Segoe UI Light" pitchFamily="34" charset="0"/>
            </a:endParaRPr>
          </a:p>
        </p:txBody>
      </p:sp>
    </p:spTree>
    <p:extLst>
      <p:ext uri="{BB962C8B-B14F-4D97-AF65-F5344CB8AC3E}">
        <p14:creationId xmlns="" xmlns:p14="http://schemas.microsoft.com/office/powerpoint/2010/main" val="3314317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solidFill>
                <a:effectLst>
                  <a:outerShdw blurRad="38100" dist="38100" dir="2700000" algn="tl">
                    <a:srgbClr val="000000">
                      <a:alpha val="43137"/>
                    </a:srgbClr>
                  </a:outerShdw>
                </a:effectLst>
                <a:latin typeface="Segoe UI Light" pitchFamily="34" charset="0"/>
              </a:rPr>
              <a:t>Introducing </a:t>
            </a:r>
            <a:r>
              <a:rPr lang="en-US" b="1" dirty="0" err="1" smtClean="0">
                <a:solidFill>
                  <a:schemeClr val="bg1"/>
                </a:solidFill>
                <a:effectLst>
                  <a:outerShdw blurRad="38100" dist="38100" dir="2700000" algn="tl">
                    <a:srgbClr val="000000">
                      <a:alpha val="43137"/>
                    </a:srgbClr>
                  </a:outerShdw>
                </a:effectLst>
                <a:latin typeface="Segoe UI Light" pitchFamily="34" charset="0"/>
              </a:rPr>
              <a:t>WebMatrix</a:t>
            </a:r>
            <a:endParaRPr lang="en-US" b="1" dirty="0">
              <a:solidFill>
                <a:schemeClr val="bg1"/>
              </a:solidFill>
              <a:effectLst>
                <a:outerShdw blurRad="38100" dist="38100" dir="2700000" algn="tl">
                  <a:srgbClr val="000000">
                    <a:alpha val="43137"/>
                  </a:srgbClr>
                </a:outerShdw>
              </a:effectLst>
              <a:latin typeface="Segoe UI Light" pitchFamily="34" charset="0"/>
            </a:endParaRPr>
          </a:p>
        </p:txBody>
      </p:sp>
      <p:grpSp>
        <p:nvGrpSpPr>
          <p:cNvPr id="3" name="Group 14"/>
          <p:cNvGrpSpPr/>
          <p:nvPr/>
        </p:nvGrpSpPr>
        <p:grpSpPr>
          <a:xfrm>
            <a:off x="3747352" y="2531217"/>
            <a:ext cx="1611234" cy="2218717"/>
            <a:chOff x="3747352" y="1692036"/>
            <a:chExt cx="1611234" cy="2218717"/>
          </a:xfrm>
        </p:grpSpPr>
        <p:sp>
          <p:nvSpPr>
            <p:cNvPr id="16" name="TextBox 15"/>
            <p:cNvSpPr txBox="1"/>
            <p:nvPr/>
          </p:nvSpPr>
          <p:spPr>
            <a:xfrm>
              <a:off x="3940333" y="3541421"/>
              <a:ext cx="1225272" cy="369332"/>
            </a:xfrm>
            <a:prstGeom prst="rect">
              <a:avLst/>
            </a:prstGeom>
            <a:noFill/>
          </p:spPr>
          <p:txBody>
            <a:bodyPr wrap="none" rtlCol="0">
              <a:spAutoFit/>
            </a:bodyPr>
            <a:lstStyle/>
            <a:p>
              <a:r>
                <a:rPr lang="en-US" dirty="0" smtClean="0">
                  <a:solidFill>
                    <a:schemeClr val="bg1"/>
                  </a:solidFill>
                  <a:latin typeface="Segoe UI Light" pitchFamily="34" charset="0"/>
                </a:rPr>
                <a:t>Customize</a:t>
              </a:r>
              <a:endParaRPr lang="en-US" dirty="0">
                <a:solidFill>
                  <a:schemeClr val="bg1"/>
                </a:solidFill>
                <a:latin typeface="Segoe UI Light" pitchFamily="34" charset="0"/>
              </a:endParaRPr>
            </a:p>
          </p:txBody>
        </p:sp>
        <p:pic>
          <p:nvPicPr>
            <p:cNvPr id="17" name="Picture 3" descr="\\eventsql\dvd\Online_ART\DVD_Art_Sept-2-2010\Artwork_Imagery\Icons - Illustrations\_ REAL VISTA STYLE\screw driver tool.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47352" y="1692036"/>
              <a:ext cx="1611234" cy="1611234"/>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4" name="Group 17"/>
          <p:cNvGrpSpPr/>
          <p:nvPr/>
        </p:nvGrpSpPr>
        <p:grpSpPr>
          <a:xfrm>
            <a:off x="6004651" y="2209800"/>
            <a:ext cx="2203090" cy="2540134"/>
            <a:chOff x="6004651" y="1370619"/>
            <a:chExt cx="2203090" cy="2540134"/>
          </a:xfrm>
        </p:grpSpPr>
        <p:sp>
          <p:nvSpPr>
            <p:cNvPr id="19" name="TextBox 18"/>
            <p:cNvSpPr txBox="1"/>
            <p:nvPr/>
          </p:nvSpPr>
          <p:spPr>
            <a:xfrm>
              <a:off x="6651585" y="3541421"/>
              <a:ext cx="872355" cy="369332"/>
            </a:xfrm>
            <a:prstGeom prst="rect">
              <a:avLst/>
            </a:prstGeom>
            <a:noFill/>
          </p:spPr>
          <p:txBody>
            <a:bodyPr wrap="none" rtlCol="0">
              <a:spAutoFit/>
            </a:bodyPr>
            <a:lstStyle/>
            <a:p>
              <a:r>
                <a:rPr lang="en-US" dirty="0" smtClean="0">
                  <a:solidFill>
                    <a:schemeClr val="bg1"/>
                  </a:solidFill>
                  <a:latin typeface="Segoe UI Light" pitchFamily="34" charset="0"/>
                </a:rPr>
                <a:t>Publish</a:t>
              </a:r>
              <a:endParaRPr lang="en-US" dirty="0">
                <a:solidFill>
                  <a:schemeClr val="bg1"/>
                </a:solidFill>
                <a:latin typeface="Segoe UI Light" pitchFamily="34" charset="0"/>
              </a:endParaRPr>
            </a:p>
          </p:txBody>
        </p:sp>
        <p:pic>
          <p:nvPicPr>
            <p:cNvPr id="20" name="Picture 5" descr="\\eventsql\dvd\Online_ART\DVD_Art_Sept-2-2010\Artwork_Imagery\Icons - Illustrations\_ REAL VISTA STYLE\world globe map.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004651" y="1370619"/>
              <a:ext cx="2203090" cy="220309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5" name="Group 20"/>
          <p:cNvGrpSpPr/>
          <p:nvPr/>
        </p:nvGrpSpPr>
        <p:grpSpPr>
          <a:xfrm>
            <a:off x="1315715" y="2586462"/>
            <a:ext cx="1579885" cy="2163472"/>
            <a:chOff x="1125717" y="1747281"/>
            <a:chExt cx="1579885" cy="2163472"/>
          </a:xfrm>
        </p:grpSpPr>
        <p:sp>
          <p:nvSpPr>
            <p:cNvPr id="22" name="TextBox 21"/>
            <p:cNvSpPr txBox="1"/>
            <p:nvPr/>
          </p:nvSpPr>
          <p:spPr>
            <a:xfrm>
              <a:off x="1524000" y="3541421"/>
              <a:ext cx="839204" cy="369332"/>
            </a:xfrm>
            <a:prstGeom prst="rect">
              <a:avLst/>
            </a:prstGeom>
            <a:noFill/>
          </p:spPr>
          <p:txBody>
            <a:bodyPr wrap="none" rtlCol="0">
              <a:spAutoFit/>
            </a:bodyPr>
            <a:lstStyle/>
            <a:p>
              <a:r>
                <a:rPr lang="en-US" dirty="0" smtClean="0">
                  <a:solidFill>
                    <a:schemeClr val="bg1"/>
                  </a:solidFill>
                  <a:latin typeface="Segoe UI Light" pitchFamily="34" charset="0"/>
                </a:rPr>
                <a:t>Create</a:t>
              </a:r>
              <a:endParaRPr lang="en-US" dirty="0">
                <a:solidFill>
                  <a:schemeClr val="bg1"/>
                </a:solidFill>
                <a:latin typeface="Segoe UI Light" pitchFamily="34" charset="0"/>
              </a:endParaRPr>
            </a:p>
          </p:txBody>
        </p:sp>
        <p:pic>
          <p:nvPicPr>
            <p:cNvPr id="23" name="Picture 6" descr="\\eventsql\dvd\Online_ART\DVD_Art_Sept-2-2010\Artwork_Imagery\Icons - Illustrations\_ SEVEN STYLE\document paper.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181602" y="1747281"/>
              <a:ext cx="1524000" cy="1524000"/>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icture 7" descr="\\eventsql\dvd\Online_ART\DVD_Art_Sept-2-2010\Artwork_Imagery\Icons - Illustrations\_ SEVEN STYLE\3d star.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125717" y="2781300"/>
              <a:ext cx="589023" cy="589023"/>
            </a:xfrm>
            <a:prstGeom prst="rect">
              <a:avLst/>
            </a:prstGeom>
            <a:noFill/>
            <a:extLst>
              <a:ext uri="{909E8E84-426E-40DD-AFC4-6F175D3DCCD1}">
                <a14:hiddenFill xmlns:a14="http://schemas.microsoft.com/office/drawing/2010/main" xmlns="">
                  <a:solidFill>
                    <a:srgbClr val="FFFFFF"/>
                  </a:solidFill>
                </a14:hiddenFill>
              </a:ext>
            </a:extLst>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10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3"/>
                                        </p:tgtEl>
                                      </p:cBhvr>
                                    </p:animEffect>
                                    <p:set>
                                      <p:cBhvr>
                                        <p:cTn id="21" dur="1" fill="hold">
                                          <p:stCondLst>
                                            <p:cond delay="499"/>
                                          </p:stCondLst>
                                        </p:cTn>
                                        <p:tgtEl>
                                          <p:spTgt spid="3"/>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4"/>
                                        </p:tgtEl>
                                      </p:cBhvr>
                                    </p:animEffect>
                                    <p:set>
                                      <p:cBhvr>
                                        <p:cTn id="24"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p:cNvSpPr txBox="1">
            <a:spLocks/>
          </p:cNvSpPr>
          <p:nvPr/>
        </p:nvSpPr>
        <p:spPr>
          <a:xfrm>
            <a:off x="722313" y="4267200"/>
            <a:ext cx="7772400" cy="968375"/>
          </a:xfrm>
          <a:prstGeom prst="rect">
            <a:avLst/>
          </a:prstGeom>
        </p:spPr>
        <p:txBody>
          <a:bodyPr vert="horz" lIns="91440" tIns="45720" rIns="91440" bIns="45720" rtlCol="0" anchor="ctr">
            <a:normAutofit/>
          </a:bodyPr>
          <a:lstStyle/>
          <a:p>
            <a:pPr marL="0" marR="0" lvl="0" indent="0" fontAlgn="auto">
              <a:lnSpc>
                <a:spcPct val="100000"/>
              </a:lnSpc>
              <a:spcBef>
                <a:spcPct val="0"/>
              </a:spcBef>
              <a:spcAft>
                <a:spcPts val="0"/>
              </a:spcAft>
              <a:buClrTx/>
              <a:buSzTx/>
              <a:tabLst/>
              <a:defRPr/>
            </a:pPr>
            <a:r>
              <a:rPr lang="en-US" sz="4000" b="1" cap="all" dirty="0" smtClean="0">
                <a:solidFill>
                  <a:schemeClr val="bg1"/>
                </a:solidFill>
                <a:effectLst>
                  <a:outerShdw blurRad="38100" dist="38100" dir="2700000" algn="tl">
                    <a:srgbClr val="000000">
                      <a:alpha val="43137"/>
                    </a:srgbClr>
                  </a:outerShdw>
                </a:effectLst>
                <a:latin typeface="+mj-lt"/>
                <a:ea typeface="+mj-ea"/>
                <a:cs typeface="+mj-cs"/>
              </a:rPr>
              <a:t>Layout Pages</a:t>
            </a:r>
            <a:endParaRPr lang="en-US" sz="4000" b="1" cap="all" dirty="0">
              <a:solidFill>
                <a:schemeClr val="bg1"/>
              </a:solidFill>
              <a:effectLst>
                <a:outerShdw blurRad="38100" dist="38100" dir="2700000" algn="tl">
                  <a:srgbClr val="000000">
                    <a:alpha val="43137"/>
                  </a:srgbClr>
                </a:outerShdw>
              </a:effectLst>
              <a:latin typeface="+mj-lt"/>
              <a:ea typeface="+mj-ea"/>
              <a:cs typeface="+mj-cs"/>
            </a:endParaRPr>
          </a:p>
        </p:txBody>
      </p:sp>
      <p:sp>
        <p:nvSpPr>
          <p:cNvPr id="11" name="Text Placeholder 4"/>
          <p:cNvSpPr txBox="1">
            <a:spLocks/>
          </p:cNvSpPr>
          <p:nvPr/>
        </p:nvSpPr>
        <p:spPr>
          <a:xfrm>
            <a:off x="722313" y="2906713"/>
            <a:ext cx="7772400" cy="1500187"/>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endParaRPr lang="en-US" sz="2000" dirty="0" smtClean="0">
              <a:solidFill>
                <a:schemeClr val="tx1">
                  <a:tint val="75000"/>
                </a:schemeClr>
              </a:solidFill>
            </a:endParaRPr>
          </a:p>
          <a:p>
            <a:pPr marL="342900" marR="0" lvl="0" indent="-342900" algn="l" defTabSz="914400" rtl="0" eaLnBrk="1" fontAlgn="auto" latinLnBrk="0" hangingPunct="1">
              <a:lnSpc>
                <a:spcPct val="100000"/>
              </a:lnSpc>
              <a:spcBef>
                <a:spcPct val="20000"/>
              </a:spcBef>
              <a:spcAft>
                <a:spcPts val="0"/>
              </a:spcAft>
              <a:buClrTx/>
              <a:buSzTx/>
              <a:tabLst/>
              <a:defRPr/>
            </a:pPr>
            <a:endParaRPr lang="en-US" sz="2000" dirty="0" smtClean="0">
              <a:solidFill>
                <a:schemeClr val="tx1">
                  <a:tint val="75000"/>
                </a:schemeClr>
              </a:solidFill>
            </a:endParaRPr>
          </a:p>
          <a:p>
            <a:pPr marL="342900" marR="0" lvl="0" indent="-342900" algn="l" defTabSz="914400" rtl="0" eaLnBrk="1" fontAlgn="auto" latinLnBrk="0" hangingPunct="1">
              <a:lnSpc>
                <a:spcPct val="100000"/>
              </a:lnSpc>
              <a:spcBef>
                <a:spcPct val="20000"/>
              </a:spcBef>
              <a:spcAft>
                <a:spcPts val="0"/>
              </a:spcAft>
              <a:buClrTx/>
              <a:buSzTx/>
              <a:tabLst/>
              <a:defRPr/>
            </a:pPr>
            <a:endParaRPr lang="en-US" sz="2000" dirty="0" smtClean="0">
              <a:solidFill>
                <a:schemeClr val="tx1">
                  <a:tint val="75000"/>
                </a:schemeClr>
              </a:solidFill>
            </a:endParaRPr>
          </a:p>
          <a:p>
            <a:pPr marL="342900" marR="0" lvl="0" indent="-342900" algn="l" defTabSz="914400" rtl="0" eaLnBrk="1" fontAlgn="auto" latinLnBrk="0" hangingPunct="1">
              <a:lnSpc>
                <a:spcPct val="100000"/>
              </a:lnSpc>
              <a:spcBef>
                <a:spcPct val="20000"/>
              </a:spcBef>
              <a:spcAft>
                <a:spcPts val="0"/>
              </a:spcAft>
              <a:buClrTx/>
              <a:buSzTx/>
              <a:tabLst/>
              <a:defRPr/>
            </a:pPr>
            <a:r>
              <a:rPr lang="en-US" sz="2000" dirty="0" smtClean="0">
                <a:solidFill>
                  <a:schemeClr val="tx1">
                    <a:tint val="75000"/>
                  </a:schemeClr>
                </a:solidFill>
              </a:rPr>
              <a:t>Demonstration</a:t>
            </a:r>
            <a:endParaRPr lang="en-US" sz="2000" dirty="0">
              <a:solidFill>
                <a:schemeClr val="tx1">
                  <a:tint val="75000"/>
                </a:schemeClr>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10200" y="274638"/>
            <a:ext cx="3276600" cy="1143000"/>
          </a:xfrm>
        </p:spPr>
        <p:txBody>
          <a:bodyPr/>
          <a:lstStyle/>
          <a:p>
            <a:pPr algn="l"/>
            <a:r>
              <a:rPr lang="en-US" b="1" dirty="0" smtClean="0">
                <a:solidFill>
                  <a:schemeClr val="bg1"/>
                </a:solidFill>
                <a:latin typeface="Segoe UI Light" pitchFamily="34" charset="0"/>
              </a:rPr>
              <a:t>About Telerik</a:t>
            </a:r>
            <a:endParaRPr lang="en-US" b="1" dirty="0">
              <a:solidFill>
                <a:schemeClr val="bg1"/>
              </a:solidFill>
              <a:latin typeface="Segoe UI Light" pitchFamily="34" charset="0"/>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3402269891"/>
              </p:ext>
            </p:extLst>
          </p:nvPr>
        </p:nvGraphicFramePr>
        <p:xfrm>
          <a:off x="3733800" y="1600200"/>
          <a:ext cx="6400800" cy="35201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5" descr="C:\Users\hutnick\Desktop\Projects\Speaking\TechDays\TechDays\Images\telerikLogo.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0" y="457200"/>
            <a:ext cx="2143125" cy="8572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7" name="TextBox 6"/>
          <p:cNvSpPr txBox="1"/>
          <p:nvPr/>
        </p:nvSpPr>
        <p:spPr>
          <a:xfrm>
            <a:off x="762000" y="2870537"/>
            <a:ext cx="4495800" cy="1015663"/>
          </a:xfrm>
          <a:prstGeom prst="rect">
            <a:avLst/>
          </a:prstGeom>
          <a:noFill/>
        </p:spPr>
        <p:txBody>
          <a:bodyPr wrap="square" rtlCol="0">
            <a:spAutoFit/>
          </a:bodyPr>
          <a:lstStyle/>
          <a:p>
            <a:r>
              <a:rPr lang="en-US" sz="2000" dirty="0" smtClean="0">
                <a:solidFill>
                  <a:schemeClr val="bg1"/>
                </a:solidFill>
                <a:latin typeface="Segoe UI Light" pitchFamily="34" charset="0"/>
              </a:rPr>
              <a:t>Helping you to deliver better software faster than ever with the complete toolbox for </a:t>
            </a:r>
            <a:r>
              <a:rPr lang="en-US" sz="2000" dirty="0" err="1" smtClean="0">
                <a:solidFill>
                  <a:schemeClr val="bg1"/>
                </a:solidFill>
                <a:latin typeface="Segoe UI Light" pitchFamily="34" charset="0"/>
              </a:rPr>
              <a:t>.Net</a:t>
            </a:r>
            <a:r>
              <a:rPr lang="en-US" sz="2000" dirty="0" smtClean="0">
                <a:solidFill>
                  <a:schemeClr val="bg1"/>
                </a:solidFill>
                <a:latin typeface="Segoe UI Light" pitchFamily="34" charset="0"/>
              </a:rPr>
              <a:t> development.</a:t>
            </a:r>
            <a:endParaRPr lang="en-US" sz="2000" b="1" dirty="0">
              <a:solidFill>
                <a:schemeClr val="bg1"/>
              </a:solidFill>
              <a:latin typeface="Segoe UI Light" pitchFamily="34" charset="0"/>
            </a:endParaRPr>
          </a:p>
        </p:txBody>
      </p:sp>
    </p:spTree>
    <p:extLst>
      <p:ext uri="{BB962C8B-B14F-4D97-AF65-F5344CB8AC3E}">
        <p14:creationId xmlns:p14="http://schemas.microsoft.com/office/powerpoint/2010/main" xmlns="" val="385578051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4"/>
          <p:cNvSpPr txBox="1">
            <a:spLocks/>
          </p:cNvSpPr>
          <p:nvPr/>
        </p:nvSpPr>
        <p:spPr>
          <a:xfrm>
            <a:off x="722313" y="3733800"/>
            <a:ext cx="7772400" cy="1500187"/>
          </a:xfrm>
          <a:prstGeom prst="rect">
            <a:avLst/>
          </a:prstGeom>
        </p:spPr>
        <p:txBody>
          <a:bodyPr vert="horz" lIns="91440" tIns="45720" rIns="91440" bIns="45720" rtlCol="0">
            <a:normAutofit fontScale="85000" lnSpcReduction="20000"/>
          </a:bodyPr>
          <a:lstStyle/>
          <a:p>
            <a:pPr marL="342900" marR="0" lvl="0" indent="-342900" algn="l" defTabSz="914400" rtl="0" eaLnBrk="1" fontAlgn="auto" latinLnBrk="0" hangingPunct="1">
              <a:lnSpc>
                <a:spcPct val="100000"/>
              </a:lnSpc>
              <a:spcBef>
                <a:spcPct val="20000"/>
              </a:spcBef>
              <a:spcAft>
                <a:spcPts val="0"/>
              </a:spcAft>
              <a:buClrTx/>
              <a:buSzTx/>
              <a:tabLst/>
              <a:defRPr/>
            </a:pPr>
            <a:endParaRPr lang="en-US" sz="2000" dirty="0" smtClean="0">
              <a:solidFill>
                <a:schemeClr val="tx1">
                  <a:tint val="75000"/>
                </a:schemeClr>
              </a:solidFill>
            </a:endParaRPr>
          </a:p>
          <a:p>
            <a:pPr marL="342900" marR="0" lvl="0" indent="-342900" algn="l" defTabSz="914400" rtl="0" eaLnBrk="1" fontAlgn="auto" latinLnBrk="0" hangingPunct="1">
              <a:lnSpc>
                <a:spcPct val="100000"/>
              </a:lnSpc>
              <a:spcBef>
                <a:spcPct val="20000"/>
              </a:spcBef>
              <a:spcAft>
                <a:spcPts val="0"/>
              </a:spcAft>
              <a:buClrTx/>
              <a:buSzTx/>
              <a:tabLst/>
              <a:defRPr/>
            </a:pPr>
            <a:endParaRPr lang="en-US" sz="2000" dirty="0" smtClean="0">
              <a:solidFill>
                <a:schemeClr val="tx1">
                  <a:tint val="75000"/>
                </a:schemeClr>
              </a:solidFill>
            </a:endParaRPr>
          </a:p>
          <a:p>
            <a:pPr marL="342900" marR="0" lvl="0" indent="-342900" algn="l" defTabSz="914400" rtl="0" eaLnBrk="1" fontAlgn="auto" latinLnBrk="0" hangingPunct="1">
              <a:lnSpc>
                <a:spcPct val="100000"/>
              </a:lnSpc>
              <a:spcBef>
                <a:spcPct val="20000"/>
              </a:spcBef>
              <a:spcAft>
                <a:spcPts val="0"/>
              </a:spcAft>
              <a:buClrTx/>
              <a:buSzTx/>
              <a:tabLst/>
              <a:defRPr/>
            </a:pPr>
            <a:endParaRPr lang="en-US" sz="2000" dirty="0" smtClean="0">
              <a:solidFill>
                <a:schemeClr val="tx1">
                  <a:tint val="75000"/>
                </a:schemeClr>
              </a:solidFill>
            </a:endParaRPr>
          </a:p>
          <a:p>
            <a:pPr marL="342900" marR="0" lvl="0" indent="-342900" algn="l" defTabSz="914400" rtl="0" eaLnBrk="1" fontAlgn="auto" latinLnBrk="0" hangingPunct="1">
              <a:lnSpc>
                <a:spcPct val="100000"/>
              </a:lnSpc>
              <a:spcBef>
                <a:spcPct val="20000"/>
              </a:spcBef>
              <a:spcAft>
                <a:spcPts val="0"/>
              </a:spcAft>
              <a:buClrTx/>
              <a:buSzTx/>
              <a:tabLst/>
              <a:defRPr/>
            </a:pPr>
            <a:r>
              <a:rPr lang="en-US" sz="4400" b="1" dirty="0" smtClean="0">
                <a:solidFill>
                  <a:srgbClr val="FF0000"/>
                </a:solidFill>
              </a:rPr>
              <a:t>Q/A</a:t>
            </a:r>
            <a:endParaRPr lang="en-US" sz="4400" b="1" dirty="0">
              <a:solidFill>
                <a:srgbClr val="FF0000"/>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8125163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a:buFont typeface="Wingdings" pitchFamily="2" charset="2"/>
              <a:buChar char="v"/>
            </a:pPr>
            <a:r>
              <a:rPr lang="en-US" sz="2800" dirty="0" err="1" smtClean="0">
                <a:solidFill>
                  <a:schemeClr val="bg1"/>
                </a:solidFill>
                <a:latin typeface="Segoe UI Light" pitchFamily="34" charset="0"/>
              </a:rPr>
              <a:t>WebMatrix</a:t>
            </a:r>
            <a:r>
              <a:rPr lang="en-US" sz="2800" dirty="0" smtClean="0">
                <a:solidFill>
                  <a:schemeClr val="bg1"/>
                </a:solidFill>
                <a:latin typeface="Segoe UI Light" pitchFamily="34" charset="0"/>
              </a:rPr>
              <a:t> automatically provides “clean” URLs using Routing and removes the need to use </a:t>
            </a:r>
            <a:r>
              <a:rPr lang="en-US" sz="2800" dirty="0" err="1" smtClean="0">
                <a:solidFill>
                  <a:schemeClr val="bg1"/>
                </a:solidFill>
                <a:latin typeface="Segoe UI Light" pitchFamily="34" charset="0"/>
              </a:rPr>
              <a:t>QueryStrings</a:t>
            </a:r>
            <a:endParaRPr lang="en-US" sz="2800" dirty="0" smtClean="0">
              <a:solidFill>
                <a:schemeClr val="bg1"/>
              </a:solidFill>
              <a:latin typeface="Segoe UI Light" pitchFamily="34" charset="0"/>
            </a:endParaRPr>
          </a:p>
          <a:p>
            <a:pPr>
              <a:buFont typeface="Wingdings" pitchFamily="2" charset="2"/>
              <a:buChar char="v"/>
            </a:pPr>
            <a:r>
              <a:rPr lang="en-US" sz="2800" dirty="0" smtClean="0">
                <a:solidFill>
                  <a:schemeClr val="bg1"/>
                </a:solidFill>
                <a:latin typeface="Segoe UI Light" pitchFamily="34" charset="0"/>
              </a:rPr>
              <a:t>Routing has the following benefits:</a:t>
            </a:r>
          </a:p>
          <a:p>
            <a:pPr lvl="1">
              <a:buFont typeface="Wingdings" pitchFamily="2" charset="2"/>
              <a:buChar char="v"/>
            </a:pPr>
            <a:r>
              <a:rPr lang="en-US" sz="2400" dirty="0" smtClean="0">
                <a:solidFill>
                  <a:schemeClr val="bg1"/>
                </a:solidFill>
                <a:latin typeface="Segoe UI Light" pitchFamily="34" charset="0"/>
              </a:rPr>
              <a:t>Easier to read for your users</a:t>
            </a:r>
          </a:p>
          <a:p>
            <a:pPr lvl="1">
              <a:buFont typeface="Wingdings" pitchFamily="2" charset="2"/>
              <a:buChar char="v"/>
            </a:pPr>
            <a:r>
              <a:rPr lang="en-US" sz="2400" dirty="0" smtClean="0">
                <a:solidFill>
                  <a:schemeClr val="bg1"/>
                </a:solidFill>
                <a:latin typeface="Segoe UI Light" pitchFamily="34" charset="0"/>
              </a:rPr>
              <a:t>Better for SEO</a:t>
            </a:r>
          </a:p>
        </p:txBody>
      </p:sp>
      <p:sp>
        <p:nvSpPr>
          <p:cNvPr id="4" name="Title 3"/>
          <p:cNvSpPr>
            <a:spLocks noGrp="1"/>
          </p:cNvSpPr>
          <p:nvPr>
            <p:ph type="title"/>
          </p:nvPr>
        </p:nvSpPr>
        <p:spPr/>
        <p:txBody>
          <a:bodyPr/>
          <a:lstStyle/>
          <a:p>
            <a:r>
              <a:rPr lang="en-US" b="1" dirty="0" smtClean="0">
                <a:solidFill>
                  <a:schemeClr val="bg1"/>
                </a:solidFill>
                <a:latin typeface="Segoe UI Light" pitchFamily="34" charset="0"/>
              </a:rPr>
              <a:t>Routing</a:t>
            </a:r>
            <a:endParaRPr lang="en-US" b="1" dirty="0">
              <a:solidFill>
                <a:schemeClr val="bg1"/>
              </a:solidFill>
              <a:latin typeface="Segoe UI Light" pitchFamily="34" charset="0"/>
            </a:endParaRPr>
          </a:p>
        </p:txBody>
      </p:sp>
      <p:pic>
        <p:nvPicPr>
          <p:cNvPr id="6148" name="Picture 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257800" y="4571308"/>
            <a:ext cx="2603938" cy="20592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990600" y="4571308"/>
            <a:ext cx="3267075" cy="16859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63482974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razor-routing.png"/>
          <p:cNvPicPr>
            <a:picLocks noChangeAspect="1"/>
          </p:cNvPicPr>
          <p:nvPr/>
        </p:nvPicPr>
        <p:blipFill>
          <a:blip r:embed="rId3" cstate="print"/>
          <a:stretch>
            <a:fillRect/>
          </a:stretch>
        </p:blipFill>
        <p:spPr>
          <a:xfrm>
            <a:off x="76201" y="1533525"/>
            <a:ext cx="5731256" cy="5172075"/>
          </a:xfrm>
          <a:prstGeom prst="rect">
            <a:avLst/>
          </a:prstGeom>
          <a:ln>
            <a:noFill/>
          </a:ln>
          <a:effectLst>
            <a:outerShdw blurRad="190500" algn="tl" rotWithShape="0">
              <a:srgbClr val="000000">
                <a:alpha val="70000"/>
              </a:srgbClr>
            </a:outerShdw>
          </a:effectLst>
        </p:spPr>
      </p:pic>
      <p:sp>
        <p:nvSpPr>
          <p:cNvPr id="2" name="Title 1"/>
          <p:cNvSpPr>
            <a:spLocks noGrp="1"/>
          </p:cNvSpPr>
          <p:nvPr>
            <p:ph type="title"/>
          </p:nvPr>
        </p:nvSpPr>
        <p:spPr/>
        <p:txBody>
          <a:bodyPr>
            <a:normAutofit/>
          </a:bodyPr>
          <a:lstStyle/>
          <a:p>
            <a:r>
              <a:rPr lang="en-US" b="1" dirty="0" smtClean="0">
                <a:solidFill>
                  <a:schemeClr val="bg1"/>
                </a:solidFill>
                <a:latin typeface="Segoe UI Light" pitchFamily="34" charset="0"/>
              </a:rPr>
              <a:t>Routing (</a:t>
            </a:r>
            <a:r>
              <a:rPr lang="en-US" sz="2200" b="1" dirty="0" smtClean="0">
                <a:solidFill>
                  <a:schemeClr val="bg1"/>
                </a:solidFill>
                <a:latin typeface="Segoe UI Light" pitchFamily="34" charset="0"/>
              </a:rPr>
              <a:t>Friendly URLs</a:t>
            </a:r>
            <a:r>
              <a:rPr lang="en-US" b="1" dirty="0" smtClean="0">
                <a:solidFill>
                  <a:schemeClr val="bg1"/>
                </a:solidFill>
                <a:latin typeface="Segoe UI Light" pitchFamily="34" charset="0"/>
              </a:rPr>
              <a:t>)</a:t>
            </a:r>
            <a:endParaRPr lang="en-US" b="1" dirty="0">
              <a:solidFill>
                <a:schemeClr val="bg1"/>
              </a:solidFill>
              <a:latin typeface="Segoe UI Light" pitchFamily="34" charset="0"/>
            </a:endParaRPr>
          </a:p>
        </p:txBody>
      </p:sp>
      <p:sp>
        <p:nvSpPr>
          <p:cNvPr id="20" name="Rectangle 19"/>
          <p:cNvSpPr/>
          <p:nvPr/>
        </p:nvSpPr>
        <p:spPr>
          <a:xfrm>
            <a:off x="3048000" y="5769114"/>
            <a:ext cx="2667000" cy="707886"/>
          </a:xfrm>
          <a:prstGeom prst="rect">
            <a:avLst/>
          </a:prstGeom>
        </p:spPr>
        <p:txBody>
          <a:bodyPr wrap="square">
            <a:spAutoFit/>
          </a:bodyPr>
          <a:lstStyle/>
          <a:p>
            <a:r>
              <a:rPr lang="en-US" sz="2000" b="1" dirty="0" smtClean="0">
                <a:latin typeface="Segoe UI Light" pitchFamily="34" charset="0"/>
              </a:rPr>
              <a:t>@</a:t>
            </a:r>
            <a:r>
              <a:rPr lang="en-US" sz="2000" b="1" dirty="0" err="1" smtClean="0">
                <a:latin typeface="Segoe UI Light" pitchFamily="34" charset="0"/>
              </a:rPr>
              <a:t>UrlData</a:t>
            </a:r>
            <a:r>
              <a:rPr lang="en-US" sz="2000" b="1" dirty="0" smtClean="0">
                <a:latin typeface="Segoe UI Light" pitchFamily="34" charset="0"/>
              </a:rPr>
              <a:t>[0].</a:t>
            </a:r>
            <a:r>
              <a:rPr lang="en-US" sz="2000" b="1" dirty="0" err="1" smtClean="0">
                <a:latin typeface="Segoe UI Light" pitchFamily="34" charset="0"/>
              </a:rPr>
              <a:t>ToString</a:t>
            </a:r>
            <a:r>
              <a:rPr lang="en-US" sz="2000" b="1" dirty="0" smtClean="0">
                <a:latin typeface="Segoe UI Light" pitchFamily="34" charset="0"/>
              </a:rPr>
              <a:t>()</a:t>
            </a:r>
            <a:br>
              <a:rPr lang="en-US" sz="2000" b="1" dirty="0" smtClean="0">
                <a:latin typeface="Segoe UI Light" pitchFamily="34" charset="0"/>
              </a:rPr>
            </a:br>
            <a:endParaRPr lang="en-US" sz="2000" b="1" dirty="0">
              <a:latin typeface="Segoe UI Light" pitchFamily="34" charset="0"/>
            </a:endParaRPr>
          </a:p>
        </p:txBody>
      </p:sp>
      <p:sp>
        <p:nvSpPr>
          <p:cNvPr id="18" name="Rectangle 17"/>
          <p:cNvSpPr/>
          <p:nvPr/>
        </p:nvSpPr>
        <p:spPr>
          <a:xfrm>
            <a:off x="6096000" y="2590800"/>
            <a:ext cx="2794932" cy="369332"/>
          </a:xfrm>
          <a:prstGeom prst="rect">
            <a:avLst/>
          </a:prstGeom>
        </p:spPr>
        <p:txBody>
          <a:bodyPr wrap="none">
            <a:spAutoFit/>
          </a:bodyPr>
          <a:lstStyle/>
          <a:p>
            <a:pPr lvl="0"/>
            <a:r>
              <a:rPr lang="en-US" dirty="0" smtClean="0">
                <a:solidFill>
                  <a:schemeClr val="bg1"/>
                </a:solidFill>
                <a:latin typeface="Segoe UI Light" pitchFamily="34" charset="0"/>
              </a:rPr>
              <a:t>http://mysite/a/b/c.cshtml</a:t>
            </a:r>
            <a:endParaRPr lang="en-US" dirty="0">
              <a:solidFill>
                <a:schemeClr val="bg1"/>
              </a:solidFill>
              <a:latin typeface="Segoe UI Light" pitchFamily="34" charset="0"/>
            </a:endParaRPr>
          </a:p>
        </p:txBody>
      </p:sp>
      <p:sp>
        <p:nvSpPr>
          <p:cNvPr id="19" name="Rectangle 18"/>
          <p:cNvSpPr/>
          <p:nvPr/>
        </p:nvSpPr>
        <p:spPr>
          <a:xfrm>
            <a:off x="6096000" y="2971800"/>
            <a:ext cx="2794932" cy="369332"/>
          </a:xfrm>
          <a:prstGeom prst="rect">
            <a:avLst/>
          </a:prstGeom>
        </p:spPr>
        <p:txBody>
          <a:bodyPr wrap="none">
            <a:spAutoFit/>
          </a:bodyPr>
          <a:lstStyle/>
          <a:p>
            <a:pPr lvl="0"/>
            <a:r>
              <a:rPr lang="en-US" dirty="0" smtClean="0">
                <a:solidFill>
                  <a:schemeClr val="bg1"/>
                </a:solidFill>
                <a:latin typeface="Segoe UI Light" pitchFamily="34" charset="0"/>
              </a:rPr>
              <a:t>http://mysite/a/b.cshtml/c</a:t>
            </a:r>
            <a:endParaRPr lang="en-US" dirty="0">
              <a:solidFill>
                <a:schemeClr val="bg1"/>
              </a:solidFill>
              <a:latin typeface="Segoe UI Light" pitchFamily="34" charset="0"/>
            </a:endParaRPr>
          </a:p>
        </p:txBody>
      </p:sp>
      <p:sp>
        <p:nvSpPr>
          <p:cNvPr id="23" name="Rectangle 22"/>
          <p:cNvSpPr/>
          <p:nvPr/>
        </p:nvSpPr>
        <p:spPr>
          <a:xfrm>
            <a:off x="6096000" y="3364468"/>
            <a:ext cx="2794932" cy="369332"/>
          </a:xfrm>
          <a:prstGeom prst="rect">
            <a:avLst/>
          </a:prstGeom>
        </p:spPr>
        <p:txBody>
          <a:bodyPr wrap="none">
            <a:spAutoFit/>
          </a:bodyPr>
          <a:lstStyle/>
          <a:p>
            <a:pPr lvl="0"/>
            <a:r>
              <a:rPr lang="en-US" dirty="0" smtClean="0">
                <a:solidFill>
                  <a:schemeClr val="bg1"/>
                </a:solidFill>
                <a:latin typeface="Segoe UI Light" pitchFamily="34" charset="0"/>
              </a:rPr>
              <a:t>http://mysite/a.cshtml/b/c</a:t>
            </a:r>
            <a:endParaRPr lang="en-US" dirty="0">
              <a:solidFill>
                <a:schemeClr val="bg1"/>
              </a:solidFill>
              <a:latin typeface="Segoe UI Light" pitchFamily="34" charset="0"/>
            </a:endParaRPr>
          </a:p>
        </p:txBody>
      </p:sp>
      <p:sp>
        <p:nvSpPr>
          <p:cNvPr id="25" name="Rectangle 24"/>
          <p:cNvSpPr/>
          <p:nvPr/>
        </p:nvSpPr>
        <p:spPr>
          <a:xfrm>
            <a:off x="6107477" y="1752600"/>
            <a:ext cx="2884123" cy="369332"/>
          </a:xfrm>
          <a:prstGeom prst="rect">
            <a:avLst/>
          </a:prstGeom>
        </p:spPr>
        <p:txBody>
          <a:bodyPr wrap="none">
            <a:spAutoFit/>
          </a:bodyPr>
          <a:lstStyle/>
          <a:p>
            <a:pPr lvl="0"/>
            <a:r>
              <a:rPr lang="en-US" b="1" dirty="0" smtClean="0">
                <a:solidFill>
                  <a:schemeClr val="bg1"/>
                </a:solidFill>
                <a:latin typeface="Segoe UI Light" pitchFamily="34" charset="0"/>
              </a:rPr>
              <a:t>http://mysite/a/b/c (.</a:t>
            </a:r>
            <a:r>
              <a:rPr lang="en-US" b="1" dirty="0" err="1" smtClean="0">
                <a:solidFill>
                  <a:schemeClr val="bg1"/>
                </a:solidFill>
                <a:latin typeface="Segoe UI Light" pitchFamily="34" charset="0"/>
              </a:rPr>
              <a:t>cshtml</a:t>
            </a:r>
            <a:r>
              <a:rPr lang="en-US" b="1" dirty="0" smtClean="0">
                <a:solidFill>
                  <a:schemeClr val="bg1"/>
                </a:solidFill>
                <a:latin typeface="Segoe UI Light" pitchFamily="34" charset="0"/>
              </a:rPr>
              <a:t>)</a:t>
            </a:r>
            <a:endParaRPr lang="en-US" b="1" dirty="0">
              <a:solidFill>
                <a:schemeClr val="bg1"/>
              </a:solidFill>
              <a:latin typeface="Segoe UI Light" pitchFamily="34" charset="0"/>
            </a:endParaRPr>
          </a:p>
        </p:txBody>
      </p:sp>
      <p:grpSp>
        <p:nvGrpSpPr>
          <p:cNvPr id="3" name="Group 27"/>
          <p:cNvGrpSpPr/>
          <p:nvPr/>
        </p:nvGrpSpPr>
        <p:grpSpPr>
          <a:xfrm>
            <a:off x="2286000" y="4038600"/>
            <a:ext cx="3575018" cy="750332"/>
            <a:chOff x="2971800" y="4419600"/>
            <a:chExt cx="3575018" cy="750332"/>
          </a:xfrm>
        </p:grpSpPr>
        <p:sp>
          <p:nvSpPr>
            <p:cNvPr id="26" name="Rectangle 25"/>
            <p:cNvSpPr/>
            <p:nvPr/>
          </p:nvSpPr>
          <p:spPr>
            <a:xfrm>
              <a:off x="2971800" y="4419600"/>
              <a:ext cx="3575018" cy="369332"/>
            </a:xfrm>
            <a:prstGeom prst="rect">
              <a:avLst/>
            </a:prstGeom>
          </p:spPr>
          <p:txBody>
            <a:bodyPr wrap="none">
              <a:spAutoFit/>
            </a:bodyPr>
            <a:lstStyle/>
            <a:p>
              <a:pPr lvl="0"/>
              <a:r>
                <a:rPr lang="en-US" dirty="0" smtClean="0">
                  <a:latin typeface="Segoe UI Light" pitchFamily="34" charset="0"/>
                </a:rPr>
                <a:t>http://mysite/a/b/c/default.cshtml</a:t>
              </a:r>
              <a:endParaRPr lang="en-US" dirty="0">
                <a:latin typeface="Segoe UI Light" pitchFamily="34" charset="0"/>
              </a:endParaRPr>
            </a:p>
          </p:txBody>
        </p:sp>
        <p:sp>
          <p:nvSpPr>
            <p:cNvPr id="27" name="Rectangle 26"/>
            <p:cNvSpPr/>
            <p:nvPr/>
          </p:nvSpPr>
          <p:spPr>
            <a:xfrm>
              <a:off x="2971800" y="4800600"/>
              <a:ext cx="3414909" cy="369332"/>
            </a:xfrm>
            <a:prstGeom prst="rect">
              <a:avLst/>
            </a:prstGeom>
          </p:spPr>
          <p:txBody>
            <a:bodyPr wrap="none">
              <a:spAutoFit/>
            </a:bodyPr>
            <a:lstStyle/>
            <a:p>
              <a:pPr lvl="0"/>
              <a:r>
                <a:rPr lang="en-US" dirty="0" smtClean="0">
                  <a:latin typeface="Segoe UI Light" pitchFamily="34" charset="0"/>
                </a:rPr>
                <a:t>http://mysite/a/b/c/index.cshtml</a:t>
              </a:r>
              <a:endParaRPr lang="en-US" dirty="0">
                <a:latin typeface="Segoe UI Light"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8" grpId="0"/>
      <p:bldP spid="19"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solidFill>
                <a:effectLst>
                  <a:outerShdw blurRad="38100" dist="38100" dir="2700000" algn="tl">
                    <a:srgbClr val="000000">
                      <a:alpha val="43137"/>
                    </a:srgbClr>
                  </a:outerShdw>
                </a:effectLst>
                <a:latin typeface="Segoe UI Light" pitchFamily="34" charset="0"/>
              </a:rPr>
              <a:t>Introducing </a:t>
            </a:r>
            <a:r>
              <a:rPr lang="en-US" b="1" dirty="0" err="1" smtClean="0">
                <a:solidFill>
                  <a:schemeClr val="bg1"/>
                </a:solidFill>
                <a:effectLst>
                  <a:outerShdw blurRad="38100" dist="38100" dir="2700000" algn="tl">
                    <a:srgbClr val="000000">
                      <a:alpha val="43137"/>
                    </a:srgbClr>
                  </a:outerShdw>
                </a:effectLst>
                <a:latin typeface="Segoe UI Light" pitchFamily="34" charset="0"/>
              </a:rPr>
              <a:t>WebMatrix</a:t>
            </a:r>
            <a:endParaRPr lang="en-US" b="1" dirty="0">
              <a:solidFill>
                <a:schemeClr val="bg1"/>
              </a:solidFill>
              <a:effectLst>
                <a:outerShdw blurRad="38100" dist="38100" dir="2700000" algn="tl">
                  <a:srgbClr val="000000">
                    <a:alpha val="43137"/>
                  </a:srgbClr>
                </a:outerShdw>
              </a:effectLst>
              <a:latin typeface="Segoe UI Light" pitchFamily="34" charset="0"/>
            </a:endParaRPr>
          </a:p>
        </p:txBody>
      </p:sp>
      <p:grpSp>
        <p:nvGrpSpPr>
          <p:cNvPr id="3" name="Group 13"/>
          <p:cNvGrpSpPr/>
          <p:nvPr/>
        </p:nvGrpSpPr>
        <p:grpSpPr>
          <a:xfrm>
            <a:off x="1222551" y="2832947"/>
            <a:ext cx="1409574" cy="2272453"/>
            <a:chOff x="1066800" y="984012"/>
            <a:chExt cx="1409574" cy="2272453"/>
          </a:xfrm>
        </p:grpSpPr>
        <p:sp>
          <p:nvSpPr>
            <p:cNvPr id="15" name="TextBox 14"/>
            <p:cNvSpPr txBox="1"/>
            <p:nvPr/>
          </p:nvSpPr>
          <p:spPr>
            <a:xfrm>
              <a:off x="1119143" y="2887133"/>
              <a:ext cx="1357231" cy="369332"/>
            </a:xfrm>
            <a:prstGeom prst="rect">
              <a:avLst/>
            </a:prstGeom>
            <a:noFill/>
          </p:spPr>
          <p:txBody>
            <a:bodyPr wrap="none" rtlCol="0">
              <a:spAutoFit/>
            </a:bodyPr>
            <a:lstStyle/>
            <a:p>
              <a:r>
                <a:rPr lang="en-US" dirty="0" smtClean="0">
                  <a:solidFill>
                    <a:schemeClr val="bg1"/>
                  </a:solidFill>
                  <a:latin typeface="Segoe UI Light" pitchFamily="34" charset="0"/>
                </a:rPr>
                <a:t>Web Server</a:t>
              </a:r>
              <a:endParaRPr lang="en-US" dirty="0">
                <a:solidFill>
                  <a:schemeClr val="bg1"/>
                </a:solidFill>
                <a:latin typeface="Segoe UI Light" pitchFamily="34" charset="0"/>
              </a:endParaRPr>
            </a:p>
          </p:txBody>
        </p:sp>
        <p:grpSp>
          <p:nvGrpSpPr>
            <p:cNvPr id="4" name="Group 6"/>
            <p:cNvGrpSpPr>
              <a:grpSpLocks noChangeAspect="1"/>
            </p:cNvGrpSpPr>
            <p:nvPr/>
          </p:nvGrpSpPr>
          <p:grpSpPr>
            <a:xfrm>
              <a:off x="1066800" y="984012"/>
              <a:ext cx="1393181" cy="1645920"/>
              <a:chOff x="-665163" y="1554163"/>
              <a:chExt cx="2209801" cy="2610683"/>
            </a:xfrm>
          </p:grpSpPr>
          <p:pic>
            <p:nvPicPr>
              <p:cNvPr id="21" name="Picture 3" descr="\\eventsql\dvd\Online_ART\DVD_Art_Sept-2-2010\Artwork_Imagery\Icons - Illustrations\_ WINDOWS SERVER ICONS\Search\Globe earth internet world web 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65163" y="1554163"/>
                <a:ext cx="2209801" cy="2419350"/>
              </a:xfrm>
              <a:prstGeom prst="rect">
                <a:avLst/>
              </a:prstGeom>
              <a:noFill/>
              <a:extLst>
                <a:ext uri="{909E8E84-426E-40DD-AFC4-6F175D3DCCD1}">
                  <a14:hiddenFill xmlns:a14="http://schemas.microsoft.com/office/drawing/2010/main" xmlns="">
                    <a:solidFill>
                      <a:srgbClr val="FFFFFF"/>
                    </a:solidFill>
                  </a14:hiddenFill>
                </a:ext>
              </a:extLst>
            </p:spPr>
          </p:pic>
          <p:pic>
            <p:nvPicPr>
              <p:cNvPr id="25" name="Picture 2" descr="\\eventsql\dvd\Online_ART\DVD_Art_Sept-2-2010\Artwork_Imagery\Icons - Illustrations\_ XML ICONS\Servers computer.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08159" y="2488446"/>
                <a:ext cx="1136479" cy="1676400"/>
              </a:xfrm>
              <a:prstGeom prst="rect">
                <a:avLst/>
              </a:prstGeom>
              <a:noFill/>
              <a:extLst>
                <a:ext uri="{909E8E84-426E-40DD-AFC4-6F175D3DCCD1}">
                  <a14:hiddenFill xmlns:a14="http://schemas.microsoft.com/office/drawing/2010/main" xmlns="">
                    <a:solidFill>
                      <a:srgbClr val="FFFFFF"/>
                    </a:solidFill>
                  </a14:hiddenFill>
                </a:ext>
              </a:extLst>
            </p:spPr>
          </p:pic>
        </p:grpSp>
      </p:grpSp>
      <p:grpSp>
        <p:nvGrpSpPr>
          <p:cNvPr id="5" name="Group 25"/>
          <p:cNvGrpSpPr/>
          <p:nvPr/>
        </p:nvGrpSpPr>
        <p:grpSpPr>
          <a:xfrm>
            <a:off x="3660951" y="2832947"/>
            <a:ext cx="1645921" cy="2272453"/>
            <a:chOff x="3505200" y="984012"/>
            <a:chExt cx="1645921" cy="2272453"/>
          </a:xfrm>
        </p:grpSpPr>
        <p:sp>
          <p:nvSpPr>
            <p:cNvPr id="27" name="TextBox 26"/>
            <p:cNvSpPr txBox="1"/>
            <p:nvPr/>
          </p:nvSpPr>
          <p:spPr>
            <a:xfrm>
              <a:off x="3784582" y="2887133"/>
              <a:ext cx="1125693" cy="369332"/>
            </a:xfrm>
            <a:prstGeom prst="rect">
              <a:avLst/>
            </a:prstGeom>
            <a:noFill/>
          </p:spPr>
          <p:txBody>
            <a:bodyPr wrap="none" rtlCol="0">
              <a:spAutoFit/>
            </a:bodyPr>
            <a:lstStyle/>
            <a:p>
              <a:r>
                <a:rPr lang="en-US" dirty="0" smtClean="0">
                  <a:solidFill>
                    <a:schemeClr val="bg1"/>
                  </a:solidFill>
                  <a:latin typeface="Segoe UI Light" pitchFamily="34" charset="0"/>
                </a:rPr>
                <a:t>Database</a:t>
              </a:r>
              <a:endParaRPr lang="en-US" dirty="0">
                <a:solidFill>
                  <a:schemeClr val="bg1"/>
                </a:solidFill>
                <a:latin typeface="Segoe UI Light" pitchFamily="34" charset="0"/>
              </a:endParaRPr>
            </a:p>
          </p:txBody>
        </p:sp>
        <p:pic>
          <p:nvPicPr>
            <p:cNvPr id="28" name="Picture 4" descr="\\eventsql\dvd\Online_ART\DVD_Art_Sept-2-2010\Artwork_Imagery\Icons - Illustrations\_ SUPER VISTA STYLE\database.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505200" y="984012"/>
              <a:ext cx="1645921" cy="1645920"/>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6" name="Group 28"/>
          <p:cNvGrpSpPr/>
          <p:nvPr/>
        </p:nvGrpSpPr>
        <p:grpSpPr>
          <a:xfrm>
            <a:off x="6099351" y="2832947"/>
            <a:ext cx="1937325" cy="2272453"/>
            <a:chOff x="5943600" y="984012"/>
            <a:chExt cx="1937325" cy="2272453"/>
          </a:xfrm>
        </p:grpSpPr>
        <p:sp>
          <p:nvSpPr>
            <p:cNvPr id="30" name="TextBox 29"/>
            <p:cNvSpPr txBox="1"/>
            <p:nvPr/>
          </p:nvSpPr>
          <p:spPr>
            <a:xfrm>
              <a:off x="5943600" y="2887133"/>
              <a:ext cx="1937325" cy="369332"/>
            </a:xfrm>
            <a:prstGeom prst="rect">
              <a:avLst/>
            </a:prstGeom>
            <a:noFill/>
          </p:spPr>
          <p:txBody>
            <a:bodyPr wrap="none" rtlCol="0">
              <a:spAutoFit/>
            </a:bodyPr>
            <a:lstStyle/>
            <a:p>
              <a:r>
                <a:rPr lang="en-US" dirty="0" smtClean="0">
                  <a:solidFill>
                    <a:schemeClr val="bg1"/>
                  </a:solidFill>
                  <a:latin typeface="Segoe UI Light" pitchFamily="34" charset="0"/>
                </a:rPr>
                <a:t>Development Tool</a:t>
              </a:r>
              <a:endParaRPr lang="en-US" dirty="0">
                <a:solidFill>
                  <a:schemeClr val="bg1"/>
                </a:solidFill>
                <a:latin typeface="Segoe UI Light" pitchFamily="34" charset="0"/>
              </a:endParaRPr>
            </a:p>
          </p:txBody>
        </p:sp>
        <p:pic>
          <p:nvPicPr>
            <p:cNvPr id="31" name="Picture 5" descr="\\eventsql\dvd\Online_ART\DVD_Art_Sept-2-2010\Artwork_Imagery\Icons - Illustrations\_ XML ICONS\developer Tools toolbox.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403635" y="984012"/>
              <a:ext cx="1093623" cy="1645920"/>
            </a:xfrm>
            <a:prstGeom prst="rect">
              <a:avLst/>
            </a:prstGeom>
            <a:noFill/>
            <a:extLst>
              <a:ext uri="{909E8E84-426E-40DD-AFC4-6F175D3DCCD1}">
                <a14:hiddenFill xmlns:a14="http://schemas.microsoft.com/office/drawing/2010/main" xmlns="">
                  <a:solidFill>
                    <a:srgbClr val="FFFFFF"/>
                  </a:solidFill>
                </a14:hiddenFill>
              </a:ext>
            </a:extLst>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10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bg1"/>
                </a:solidFill>
                <a:effectLst>
                  <a:outerShdw blurRad="38100" dist="38100" dir="2700000" algn="tl">
                    <a:srgbClr val="000000">
                      <a:alpha val="43137"/>
                    </a:srgbClr>
                  </a:outerShdw>
                </a:effectLst>
                <a:latin typeface="Segoe UI Light" pitchFamily="34" charset="0"/>
              </a:rPr>
              <a:t>Finding your way in </a:t>
            </a:r>
            <a:r>
              <a:rPr lang="en-US" b="1" dirty="0" err="1" smtClean="0">
                <a:solidFill>
                  <a:schemeClr val="bg1"/>
                </a:solidFill>
                <a:effectLst>
                  <a:outerShdw blurRad="38100" dist="38100" dir="2700000" algn="tl">
                    <a:srgbClr val="000000">
                      <a:alpha val="43137"/>
                    </a:srgbClr>
                  </a:outerShdw>
                </a:effectLst>
                <a:latin typeface="Segoe UI Light" pitchFamily="34" charset="0"/>
              </a:rPr>
              <a:t>WebMatrix</a:t>
            </a:r>
            <a:endParaRPr lang="en-US" b="1" dirty="0">
              <a:solidFill>
                <a:schemeClr val="bg1"/>
              </a:solidFill>
              <a:effectLst>
                <a:outerShdw blurRad="38100" dist="38100" dir="2700000" algn="tl">
                  <a:srgbClr val="000000">
                    <a:alpha val="43137"/>
                  </a:srgbClr>
                </a:outerShdw>
              </a:effectLst>
              <a:latin typeface="Segoe UI Light" pitchFamily="34" charset="0"/>
            </a:endParaRPr>
          </a:p>
        </p:txBody>
      </p:sp>
      <p:sp>
        <p:nvSpPr>
          <p:cNvPr id="23" name="TextBox 22"/>
          <p:cNvSpPr txBox="1"/>
          <p:nvPr/>
        </p:nvSpPr>
        <p:spPr>
          <a:xfrm>
            <a:off x="3657600" y="4888468"/>
            <a:ext cx="1764329" cy="369332"/>
          </a:xfrm>
          <a:prstGeom prst="rect">
            <a:avLst/>
          </a:prstGeom>
          <a:noFill/>
        </p:spPr>
        <p:txBody>
          <a:bodyPr wrap="none" rtlCol="0">
            <a:spAutoFit/>
          </a:bodyPr>
          <a:lstStyle/>
          <a:p>
            <a:r>
              <a:rPr lang="en-US" dirty="0" smtClean="0">
                <a:solidFill>
                  <a:schemeClr val="bg1"/>
                </a:solidFill>
              </a:rPr>
              <a:t>Web App Gallery</a:t>
            </a:r>
            <a:endParaRPr lang="en-US" dirty="0">
              <a:solidFill>
                <a:schemeClr val="bg1"/>
              </a:solidFill>
            </a:endParaRPr>
          </a:p>
        </p:txBody>
      </p:sp>
      <p:sp>
        <p:nvSpPr>
          <p:cNvPr id="24" name="TextBox 23"/>
          <p:cNvSpPr txBox="1"/>
          <p:nvPr/>
        </p:nvSpPr>
        <p:spPr>
          <a:xfrm>
            <a:off x="6781800" y="4888468"/>
            <a:ext cx="1450654" cy="369332"/>
          </a:xfrm>
          <a:prstGeom prst="rect">
            <a:avLst/>
          </a:prstGeom>
          <a:noFill/>
        </p:spPr>
        <p:txBody>
          <a:bodyPr wrap="none" rtlCol="0">
            <a:spAutoFit/>
          </a:bodyPr>
          <a:lstStyle/>
          <a:p>
            <a:r>
              <a:rPr lang="en-US" dirty="0" smtClean="0">
                <a:solidFill>
                  <a:schemeClr val="bg1"/>
                </a:solidFill>
              </a:rPr>
              <a:t>Site Template</a:t>
            </a:r>
            <a:endParaRPr lang="en-US" dirty="0">
              <a:solidFill>
                <a:schemeClr val="bg1"/>
              </a:solidFill>
            </a:endParaRPr>
          </a:p>
        </p:txBody>
      </p:sp>
      <p:pic>
        <p:nvPicPr>
          <p:cNvPr id="2050" name="Picture 2"/>
          <p:cNvPicPr>
            <a:picLocks noChangeAspect="1" noChangeArrowheads="1"/>
          </p:cNvPicPr>
          <p:nvPr/>
        </p:nvPicPr>
        <p:blipFill>
          <a:blip r:embed="rId3" cstate="print"/>
          <a:srcRect/>
          <a:stretch>
            <a:fillRect/>
          </a:stretch>
        </p:blipFill>
        <p:spPr bwMode="auto">
          <a:xfrm>
            <a:off x="457200" y="2585507"/>
            <a:ext cx="2362200" cy="2062693"/>
          </a:xfrm>
          <a:prstGeom prst="rect">
            <a:avLst/>
          </a:prstGeom>
          <a:ln>
            <a:noFill/>
          </a:ln>
          <a:effectLst>
            <a:outerShdw blurRad="190500" algn="tl" rotWithShape="0">
              <a:srgbClr val="000000">
                <a:alpha val="70000"/>
              </a:srgbClr>
            </a:outerShdw>
          </a:effectLst>
        </p:spPr>
      </p:pic>
      <p:sp>
        <p:nvSpPr>
          <p:cNvPr id="26" name="TextBox 25"/>
          <p:cNvSpPr txBox="1"/>
          <p:nvPr/>
        </p:nvSpPr>
        <p:spPr>
          <a:xfrm>
            <a:off x="831357" y="4876800"/>
            <a:ext cx="1607043" cy="369332"/>
          </a:xfrm>
          <a:prstGeom prst="rect">
            <a:avLst/>
          </a:prstGeom>
          <a:noFill/>
        </p:spPr>
        <p:txBody>
          <a:bodyPr wrap="none" rtlCol="0">
            <a:spAutoFit/>
          </a:bodyPr>
          <a:lstStyle/>
          <a:p>
            <a:r>
              <a:rPr lang="en-US" dirty="0" smtClean="0">
                <a:solidFill>
                  <a:schemeClr val="bg1"/>
                </a:solidFill>
              </a:rPr>
              <a:t>Empty/Scratch</a:t>
            </a:r>
            <a:endParaRPr lang="en-US" dirty="0">
              <a:solidFill>
                <a:schemeClr val="bg1"/>
              </a:solidFill>
            </a:endParaRPr>
          </a:p>
        </p:txBody>
      </p:sp>
      <p:pic>
        <p:nvPicPr>
          <p:cNvPr id="2052" name="Picture 4"/>
          <p:cNvPicPr>
            <a:picLocks noChangeAspect="1" noChangeArrowheads="1"/>
          </p:cNvPicPr>
          <p:nvPr/>
        </p:nvPicPr>
        <p:blipFill>
          <a:blip r:embed="rId4" cstate="print"/>
          <a:srcRect/>
          <a:stretch>
            <a:fillRect/>
          </a:stretch>
        </p:blipFill>
        <p:spPr bwMode="auto">
          <a:xfrm>
            <a:off x="3352800" y="2590800"/>
            <a:ext cx="2362200" cy="2057400"/>
          </a:xfrm>
          <a:prstGeom prst="rect">
            <a:avLst/>
          </a:prstGeom>
          <a:ln>
            <a:noFill/>
          </a:ln>
          <a:effectLst>
            <a:outerShdw blurRad="190500" algn="tl" rotWithShape="0">
              <a:srgbClr val="000000">
                <a:alpha val="70000"/>
              </a:srgbClr>
            </a:outerShdw>
          </a:effectLst>
        </p:spPr>
      </p:pic>
      <p:pic>
        <p:nvPicPr>
          <p:cNvPr id="2053" name="Picture 5"/>
          <p:cNvPicPr>
            <a:picLocks noChangeAspect="1" noChangeArrowheads="1"/>
          </p:cNvPicPr>
          <p:nvPr/>
        </p:nvPicPr>
        <p:blipFill>
          <a:blip r:embed="rId5" cstate="print"/>
          <a:srcRect/>
          <a:stretch>
            <a:fillRect/>
          </a:stretch>
        </p:blipFill>
        <p:spPr bwMode="auto">
          <a:xfrm>
            <a:off x="6324600" y="2590800"/>
            <a:ext cx="2362200" cy="2057400"/>
          </a:xfrm>
          <a:prstGeom prst="rect">
            <a:avLst/>
          </a:prstGeom>
          <a:ln>
            <a:noFill/>
          </a:ln>
          <a:effectLst>
            <a:outerShdw blurRad="190500" algn="tl" rotWithShape="0">
              <a:srgbClr val="000000">
                <a:alpha val="70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20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52"/>
                                        </p:tgtEl>
                                        <p:attrNameLst>
                                          <p:attrName>style.visibility</p:attrName>
                                        </p:attrNameLst>
                                      </p:cBhvr>
                                      <p:to>
                                        <p:strVal val="visible"/>
                                      </p:to>
                                    </p:set>
                                    <p:animEffect transition="in" filter="fade">
                                      <p:cBhvr>
                                        <p:cTn id="15" dur="500"/>
                                        <p:tgtEl>
                                          <p:spTgt spid="205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053"/>
                                        </p:tgtEl>
                                        <p:attrNameLst>
                                          <p:attrName>style.visibility</p:attrName>
                                        </p:attrNameLst>
                                      </p:cBhvr>
                                      <p:to>
                                        <p:strVal val="visible"/>
                                      </p:to>
                                    </p:set>
                                    <p:animEffect transition="in" filter="fade">
                                      <p:cBhvr>
                                        <p:cTn id="23" dur="500"/>
                                        <p:tgtEl>
                                          <p:spTgt spid="205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bg1"/>
                </a:solidFill>
                <a:effectLst>
                  <a:outerShdw blurRad="38100" dist="38100" dir="2700000" algn="tl">
                    <a:srgbClr val="000000">
                      <a:alpha val="43137"/>
                    </a:srgbClr>
                  </a:outerShdw>
                </a:effectLst>
                <a:latin typeface="Segoe UI Light" pitchFamily="34" charset="0"/>
              </a:rPr>
              <a:t>Who is </a:t>
            </a:r>
            <a:r>
              <a:rPr lang="en-US" b="1" dirty="0" err="1" smtClean="0">
                <a:solidFill>
                  <a:schemeClr val="bg1"/>
                </a:solidFill>
                <a:effectLst>
                  <a:outerShdw blurRad="38100" dist="38100" dir="2700000" algn="tl">
                    <a:srgbClr val="000000">
                      <a:alpha val="43137"/>
                    </a:srgbClr>
                  </a:outerShdw>
                </a:effectLst>
                <a:latin typeface="Segoe UI Light" pitchFamily="34" charset="0"/>
              </a:rPr>
              <a:t>WebMatrix</a:t>
            </a:r>
            <a:r>
              <a:rPr lang="en-US" b="1" dirty="0" smtClean="0">
                <a:solidFill>
                  <a:schemeClr val="bg1"/>
                </a:solidFill>
                <a:effectLst>
                  <a:outerShdw blurRad="38100" dist="38100" dir="2700000" algn="tl">
                    <a:srgbClr val="000000">
                      <a:alpha val="43137"/>
                    </a:srgbClr>
                  </a:outerShdw>
                </a:effectLst>
                <a:latin typeface="Segoe UI Light" pitchFamily="34" charset="0"/>
              </a:rPr>
              <a:t> for?</a:t>
            </a:r>
            <a:endParaRPr lang="en-US" b="1" dirty="0">
              <a:solidFill>
                <a:schemeClr val="bg1"/>
              </a:solidFill>
              <a:effectLst>
                <a:outerShdw blurRad="38100" dist="38100" dir="2700000" algn="tl">
                  <a:srgbClr val="000000">
                    <a:alpha val="43137"/>
                  </a:srgbClr>
                </a:outerShdw>
              </a:effectLst>
              <a:latin typeface="Segoe UI Light" pitchFamily="34" charset="0"/>
            </a:endParaRPr>
          </a:p>
        </p:txBody>
      </p:sp>
      <p:graphicFrame>
        <p:nvGraphicFramePr>
          <p:cNvPr id="11" name="Content Placeholder 10"/>
          <p:cNvGraphicFramePr>
            <a:graphicFrameLocks noGrp="1"/>
          </p:cNvGraphicFramePr>
          <p:nvPr>
            <p:ph idx="1"/>
          </p:nvPr>
        </p:nvGraphicFramePr>
        <p:xfrm>
          <a:off x="3810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3"/>
          <p:cNvSpPr txBox="1">
            <a:spLocks/>
          </p:cNvSpPr>
          <p:nvPr/>
        </p:nvSpPr>
        <p:spPr>
          <a:xfrm>
            <a:off x="722313" y="4267200"/>
            <a:ext cx="7772400" cy="968375"/>
          </a:xfrm>
          <a:prstGeom prst="rect">
            <a:avLst/>
          </a:prstGeom>
        </p:spPr>
        <p:txBody>
          <a:bodyPr vert="horz" lIns="91440" tIns="45720" rIns="91440" bIns="45720" rtlCol="0" anchor="ctr">
            <a:normAutofit/>
          </a:bodyPr>
          <a:lstStyle/>
          <a:p>
            <a:pPr marL="0" marR="0" lvl="0" indent="0" fontAlgn="auto">
              <a:lnSpc>
                <a:spcPct val="100000"/>
              </a:lnSpc>
              <a:spcBef>
                <a:spcPct val="0"/>
              </a:spcBef>
              <a:spcAft>
                <a:spcPts val="0"/>
              </a:spcAft>
              <a:buClrTx/>
              <a:buSzTx/>
              <a:tabLst/>
              <a:defRPr/>
            </a:pPr>
            <a:r>
              <a:rPr lang="en-US" sz="4000" b="1" cap="all" dirty="0" smtClean="0">
                <a:solidFill>
                  <a:schemeClr val="bg1"/>
                </a:solidFill>
                <a:effectLst>
                  <a:outerShdw blurRad="38100" dist="38100" dir="2700000" algn="tl">
                    <a:srgbClr val="000000">
                      <a:alpha val="43137"/>
                    </a:srgbClr>
                  </a:outerShdw>
                </a:effectLst>
                <a:latin typeface="+mj-lt"/>
                <a:ea typeface="+mj-ea"/>
                <a:cs typeface="+mj-cs"/>
              </a:rPr>
              <a:t>A lap around </a:t>
            </a:r>
            <a:r>
              <a:rPr lang="en-US" sz="4000" b="1" cap="all" dirty="0" err="1" smtClean="0">
                <a:solidFill>
                  <a:schemeClr val="bg1"/>
                </a:solidFill>
                <a:effectLst>
                  <a:outerShdw blurRad="38100" dist="38100" dir="2700000" algn="tl">
                    <a:srgbClr val="000000">
                      <a:alpha val="43137"/>
                    </a:srgbClr>
                  </a:outerShdw>
                </a:effectLst>
                <a:latin typeface="+mj-lt"/>
                <a:ea typeface="+mj-ea"/>
                <a:cs typeface="+mj-cs"/>
              </a:rPr>
              <a:t>WebMatrix</a:t>
            </a:r>
            <a:endParaRPr lang="en-US" sz="4000" b="1" cap="all" dirty="0">
              <a:solidFill>
                <a:schemeClr val="bg1"/>
              </a:solidFill>
              <a:effectLst>
                <a:outerShdw blurRad="38100" dist="38100" dir="2700000" algn="tl">
                  <a:srgbClr val="000000">
                    <a:alpha val="43137"/>
                  </a:srgbClr>
                </a:outerShdw>
              </a:effectLst>
              <a:latin typeface="+mj-lt"/>
              <a:ea typeface="+mj-ea"/>
              <a:cs typeface="+mj-cs"/>
            </a:endParaRPr>
          </a:p>
        </p:txBody>
      </p:sp>
      <p:sp>
        <p:nvSpPr>
          <p:cNvPr id="11" name="Text Placeholder 4"/>
          <p:cNvSpPr txBox="1">
            <a:spLocks/>
          </p:cNvSpPr>
          <p:nvPr/>
        </p:nvSpPr>
        <p:spPr>
          <a:xfrm>
            <a:off x="722313" y="2906713"/>
            <a:ext cx="7772400" cy="1500187"/>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endParaRPr lang="en-US" sz="2000" dirty="0" smtClean="0">
              <a:solidFill>
                <a:schemeClr val="tx1">
                  <a:tint val="75000"/>
                </a:schemeClr>
              </a:solidFill>
            </a:endParaRPr>
          </a:p>
          <a:p>
            <a:pPr marL="342900" marR="0" lvl="0" indent="-342900" algn="l" defTabSz="914400" rtl="0" eaLnBrk="1" fontAlgn="auto" latinLnBrk="0" hangingPunct="1">
              <a:lnSpc>
                <a:spcPct val="100000"/>
              </a:lnSpc>
              <a:spcBef>
                <a:spcPct val="20000"/>
              </a:spcBef>
              <a:spcAft>
                <a:spcPts val="0"/>
              </a:spcAft>
              <a:buClrTx/>
              <a:buSzTx/>
              <a:tabLst/>
              <a:defRPr/>
            </a:pPr>
            <a:endParaRPr lang="en-US" sz="2000" dirty="0" smtClean="0">
              <a:solidFill>
                <a:schemeClr val="tx1">
                  <a:tint val="75000"/>
                </a:schemeClr>
              </a:solidFill>
            </a:endParaRPr>
          </a:p>
          <a:p>
            <a:pPr marL="342900" marR="0" lvl="0" indent="-342900" algn="l" defTabSz="914400" rtl="0" eaLnBrk="1" fontAlgn="auto" latinLnBrk="0" hangingPunct="1">
              <a:lnSpc>
                <a:spcPct val="100000"/>
              </a:lnSpc>
              <a:spcBef>
                <a:spcPct val="20000"/>
              </a:spcBef>
              <a:spcAft>
                <a:spcPts val="0"/>
              </a:spcAft>
              <a:buClrTx/>
              <a:buSzTx/>
              <a:tabLst/>
              <a:defRPr/>
            </a:pPr>
            <a:endParaRPr lang="en-US" sz="2000" dirty="0" smtClean="0">
              <a:solidFill>
                <a:schemeClr val="tx1">
                  <a:tint val="75000"/>
                </a:schemeClr>
              </a:solidFill>
            </a:endParaRPr>
          </a:p>
          <a:p>
            <a:pPr marL="342900" marR="0" lvl="0" indent="-342900" algn="l" defTabSz="914400" rtl="0" eaLnBrk="1" fontAlgn="auto" latinLnBrk="0" hangingPunct="1">
              <a:lnSpc>
                <a:spcPct val="100000"/>
              </a:lnSpc>
              <a:spcBef>
                <a:spcPct val="20000"/>
              </a:spcBef>
              <a:spcAft>
                <a:spcPts val="0"/>
              </a:spcAft>
              <a:buClrTx/>
              <a:buSzTx/>
              <a:tabLst/>
              <a:defRPr/>
            </a:pPr>
            <a:r>
              <a:rPr lang="en-US" sz="2000" dirty="0" smtClean="0">
                <a:solidFill>
                  <a:schemeClr val="tx1">
                    <a:tint val="75000"/>
                  </a:schemeClr>
                </a:solidFill>
              </a:rPr>
              <a:t>Demonstration</a:t>
            </a:r>
            <a:endParaRPr lang="en-US" sz="2000" dirty="0">
              <a:solidFill>
                <a:schemeClr val="tx1">
                  <a:tint val="75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bhaidar\Desktop\WindowsLiveWriter_2In_NETWebProgrammingUsingtheRazorSyntax_C38E_ch02_programmingintro-8_6.jpg"/>
          <p:cNvPicPr>
            <a:picLocks noChangeAspect="1" noChangeArrowheads="1"/>
          </p:cNvPicPr>
          <p:nvPr/>
        </p:nvPicPr>
        <p:blipFill>
          <a:blip r:embed="rId3" cstate="print"/>
          <a:srcRect/>
          <a:stretch>
            <a:fillRect/>
          </a:stretch>
        </p:blipFill>
        <p:spPr bwMode="auto">
          <a:xfrm>
            <a:off x="3352800" y="3048000"/>
            <a:ext cx="5486400" cy="3689755"/>
          </a:xfrm>
          <a:prstGeom prst="rect">
            <a:avLst/>
          </a:prstGeom>
          <a:ln>
            <a:noFill/>
          </a:ln>
          <a:effectLst>
            <a:outerShdw blurRad="190500" algn="tl" rotWithShape="0">
              <a:srgbClr val="000000">
                <a:alpha val="70000"/>
              </a:srgbClr>
            </a:outerShdw>
          </a:effectLst>
        </p:spPr>
      </p:pic>
      <p:sp>
        <p:nvSpPr>
          <p:cNvPr id="2" name="Title 1"/>
          <p:cNvSpPr>
            <a:spLocks noGrp="1"/>
          </p:cNvSpPr>
          <p:nvPr>
            <p:ph type="title"/>
          </p:nvPr>
        </p:nvSpPr>
        <p:spPr/>
        <p:txBody>
          <a:bodyPr>
            <a:normAutofit/>
          </a:bodyPr>
          <a:lstStyle/>
          <a:p>
            <a:r>
              <a:rPr lang="en-US" b="1" dirty="0" smtClean="0">
                <a:solidFill>
                  <a:schemeClr val="bg1"/>
                </a:solidFill>
                <a:effectLst>
                  <a:outerShdw blurRad="38100" dist="38100" dir="2700000" algn="tl">
                    <a:srgbClr val="000000">
                      <a:alpha val="43137"/>
                    </a:srgbClr>
                  </a:outerShdw>
                </a:effectLst>
                <a:latin typeface="Segoe UI Light" pitchFamily="34" charset="0"/>
              </a:rPr>
              <a:t>ASP.NET Web Pages (</a:t>
            </a:r>
            <a:r>
              <a:rPr lang="en-US" sz="2200" b="1" dirty="0" smtClean="0">
                <a:solidFill>
                  <a:schemeClr val="bg1"/>
                </a:solidFill>
                <a:effectLst>
                  <a:outerShdw blurRad="38100" dist="38100" dir="2700000" algn="tl">
                    <a:srgbClr val="000000">
                      <a:alpha val="43137"/>
                    </a:srgbClr>
                  </a:outerShdw>
                </a:effectLst>
                <a:latin typeface="Segoe UI Light" pitchFamily="34" charset="0"/>
              </a:rPr>
              <a:t>Razor pages</a:t>
            </a:r>
            <a:r>
              <a:rPr lang="en-US" b="1" dirty="0" smtClean="0">
                <a:solidFill>
                  <a:schemeClr val="bg1"/>
                </a:solidFill>
                <a:effectLst>
                  <a:outerShdw blurRad="38100" dist="38100" dir="2700000" algn="tl">
                    <a:srgbClr val="000000">
                      <a:alpha val="43137"/>
                    </a:srgbClr>
                  </a:outerShdw>
                </a:effectLst>
                <a:latin typeface="Segoe UI Light" pitchFamily="34" charset="0"/>
              </a:rPr>
              <a:t>)</a:t>
            </a:r>
            <a:endParaRPr lang="en-US" b="1" dirty="0">
              <a:solidFill>
                <a:schemeClr val="bg1"/>
              </a:solidFill>
              <a:effectLst>
                <a:outerShdw blurRad="38100" dist="38100" dir="2700000" algn="tl">
                  <a:srgbClr val="000000">
                    <a:alpha val="43137"/>
                  </a:srgbClr>
                </a:outerShdw>
              </a:effectLst>
              <a:latin typeface="Segoe UI Light" pitchFamily="34" charset="0"/>
            </a:endParaRPr>
          </a:p>
        </p:txBody>
      </p:sp>
      <p:sp>
        <p:nvSpPr>
          <p:cNvPr id="3" name="Content Placeholder 2"/>
          <p:cNvSpPr>
            <a:spLocks noGrp="1"/>
          </p:cNvSpPr>
          <p:nvPr>
            <p:ph idx="1"/>
          </p:nvPr>
        </p:nvSpPr>
        <p:spPr/>
        <p:txBody>
          <a:bodyPr>
            <a:normAutofit/>
          </a:bodyPr>
          <a:lstStyle/>
          <a:p>
            <a:pPr>
              <a:buFont typeface="Wingdings" pitchFamily="2" charset="2"/>
              <a:buChar char="v"/>
            </a:pPr>
            <a:r>
              <a:rPr lang="en-US" dirty="0" smtClean="0">
                <a:solidFill>
                  <a:schemeClr val="bg1"/>
                </a:solidFill>
                <a:latin typeface="Segoe UI Light" pitchFamily="34" charset="0"/>
              </a:rPr>
              <a:t>The easiest way to code websites</a:t>
            </a:r>
          </a:p>
          <a:p>
            <a:pPr>
              <a:buFont typeface="Wingdings" pitchFamily="2" charset="2"/>
              <a:buChar char="v"/>
            </a:pPr>
            <a:r>
              <a:rPr lang="en-US" dirty="0" smtClean="0">
                <a:solidFill>
                  <a:schemeClr val="bg1"/>
                </a:solidFill>
                <a:latin typeface="Segoe UI Light" pitchFamily="34" charset="0"/>
              </a:rPr>
              <a:t>Easy to mix HTML and Code</a:t>
            </a:r>
          </a:p>
          <a:p>
            <a:pPr>
              <a:buFont typeface="Wingdings" pitchFamily="2" charset="2"/>
              <a:buChar char="v"/>
            </a:pPr>
            <a:r>
              <a:rPr lang="en-US" dirty="0" smtClean="0">
                <a:solidFill>
                  <a:schemeClr val="bg1"/>
                </a:solidFill>
                <a:latin typeface="Segoe UI Light" pitchFamily="34" charset="0"/>
              </a:rPr>
              <a:t>Lots of useful </a:t>
            </a:r>
            <a:r>
              <a:rPr lang="en-US" dirty="0" smtClean="0">
                <a:latin typeface="Segoe UI Light" pitchFamily="34" charset="0"/>
              </a:rPr>
              <a:t>Helpers</a:t>
            </a:r>
            <a:endParaRPr lang="en-US" dirty="0">
              <a:latin typeface="Segoe UI Light" pitchFamily="34" charset="0"/>
            </a:endParaRPr>
          </a:p>
        </p:txBody>
      </p:sp>
      <p:pic>
        <p:nvPicPr>
          <p:cNvPr id="1027" name="Picture 3"/>
          <p:cNvPicPr>
            <a:picLocks noChangeAspect="1" noChangeArrowheads="1"/>
          </p:cNvPicPr>
          <p:nvPr/>
        </p:nvPicPr>
        <p:blipFill>
          <a:blip r:embed="rId4" cstate="print"/>
          <a:srcRect/>
          <a:stretch>
            <a:fillRect/>
          </a:stretch>
        </p:blipFill>
        <p:spPr bwMode="auto">
          <a:xfrm>
            <a:off x="228600" y="3810000"/>
            <a:ext cx="4127500" cy="1066800"/>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10" presetClass="entr" presetSubtype="0" fill="hold" nodeType="withEffect">
                                  <p:stCondLst>
                                    <p:cond delay="1000"/>
                                  </p:stCondLst>
                                  <p:childTnLst>
                                    <p:set>
                                      <p:cBhvr>
                                        <p:cTn id="9" dur="1" fill="hold">
                                          <p:stCondLst>
                                            <p:cond delay="0"/>
                                          </p:stCondLst>
                                        </p:cTn>
                                        <p:tgtEl>
                                          <p:spTgt spid="1027"/>
                                        </p:tgtEl>
                                        <p:attrNameLst>
                                          <p:attrName>style.visibility</p:attrName>
                                        </p:attrNameLst>
                                      </p:cBhvr>
                                      <p:to>
                                        <p:strVal val="visible"/>
                                      </p:to>
                                    </p:set>
                                    <p:animEffect transition="in" filter="fade">
                                      <p:cBhvr>
                                        <p:cTn id="10"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bg1"/>
                </a:solidFill>
                <a:effectLst>
                  <a:outerShdw blurRad="38100" dist="38100" dir="2700000" algn="tl">
                    <a:srgbClr val="000000">
                      <a:alpha val="43137"/>
                    </a:srgbClr>
                  </a:outerShdw>
                </a:effectLst>
                <a:latin typeface="Segoe UI Light" pitchFamily="34" charset="0"/>
              </a:rPr>
              <a:t>Razor is a cut above the rest</a:t>
            </a:r>
            <a:endParaRPr lang="en-US" b="1" dirty="0">
              <a:solidFill>
                <a:schemeClr val="bg1"/>
              </a:solidFill>
              <a:effectLst>
                <a:outerShdw blurRad="38100" dist="38100" dir="2700000" algn="tl">
                  <a:srgbClr val="000000">
                    <a:alpha val="43137"/>
                  </a:srgbClr>
                </a:outerShdw>
              </a:effectLst>
              <a:latin typeface="Segoe UI Light" pitchFamily="34" charset="0"/>
            </a:endParaRPr>
          </a:p>
        </p:txBody>
      </p:sp>
      <p:grpSp>
        <p:nvGrpSpPr>
          <p:cNvPr id="3" name="Group 16"/>
          <p:cNvGrpSpPr/>
          <p:nvPr/>
        </p:nvGrpSpPr>
        <p:grpSpPr>
          <a:xfrm>
            <a:off x="1371600" y="5029200"/>
            <a:ext cx="6740819" cy="1169551"/>
            <a:chOff x="1371600" y="5029200"/>
            <a:chExt cx="6740819" cy="1169551"/>
          </a:xfrm>
        </p:grpSpPr>
        <p:sp>
          <p:nvSpPr>
            <p:cNvPr id="10" name="TextBox 9"/>
            <p:cNvSpPr txBox="1"/>
            <p:nvPr/>
          </p:nvSpPr>
          <p:spPr>
            <a:xfrm>
              <a:off x="3846508" y="5029200"/>
              <a:ext cx="4265911" cy="1169551"/>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smtClean="0">
                  <a:latin typeface="Courier New" pitchFamily="49" charset="0"/>
                  <a:cs typeface="Courier New" pitchFamily="49" charset="0"/>
                </a:rPr>
                <a:t>&lt;</a:t>
              </a:r>
              <a:r>
                <a:rPr lang="en-US" sz="1400" dirty="0" err="1" smtClean="0">
                  <a:latin typeface="Courier New" pitchFamily="49" charset="0"/>
                  <a:cs typeface="Courier New" pitchFamily="49" charset="0"/>
                </a:rPr>
                <a:t>ul</a:t>
              </a:r>
              <a:r>
                <a:rPr lang="en-US" sz="1400" dirty="0" smtClean="0">
                  <a:latin typeface="Courier New" pitchFamily="49" charset="0"/>
                  <a:cs typeface="Courier New" pitchFamily="49" charset="0"/>
                </a:rPr>
                <a:t>&gt;</a:t>
              </a:r>
            </a:p>
            <a:p>
              <a:r>
                <a:rPr lang="en-US" sz="1400" dirty="0">
                  <a:latin typeface="Courier New" pitchFamily="49" charset="0"/>
                  <a:cs typeface="Courier New" pitchFamily="49" charset="0"/>
                </a:rPr>
                <a:t> </a:t>
              </a:r>
              <a:r>
                <a:rPr lang="en-US" sz="1400" dirty="0" smtClean="0">
                  <a:latin typeface="Courier New" pitchFamily="49" charset="0"/>
                  <a:cs typeface="Courier New" pitchFamily="49" charset="0"/>
                </a:rPr>
                <a:t> </a:t>
              </a:r>
              <a:r>
                <a:rPr lang="en-US" sz="1400" dirty="0" smtClean="0">
                  <a:solidFill>
                    <a:srgbClr val="FF0000"/>
                  </a:solidFill>
                  <a:latin typeface="Courier New" pitchFamily="49" charset="0"/>
                  <a:cs typeface="Courier New" pitchFamily="49" charset="0"/>
                </a:rPr>
                <a:t>@</a:t>
              </a:r>
              <a:r>
                <a:rPr lang="en-US" sz="1400" dirty="0" smtClean="0">
                  <a:latin typeface="Courier New" pitchFamily="49" charset="0"/>
                  <a:cs typeface="Courier New" pitchFamily="49" charset="0"/>
                </a:rPr>
                <a:t>for (</a:t>
              </a:r>
              <a:r>
                <a:rPr lang="en-US" sz="1400" dirty="0" err="1" smtClean="0">
                  <a:latin typeface="Courier New" pitchFamily="49" charset="0"/>
                  <a:cs typeface="Courier New" pitchFamily="49" charset="0"/>
                </a:rPr>
                <a:t>int</a:t>
              </a:r>
              <a:r>
                <a:rPr lang="en-US" sz="1400" dirty="0" smtClean="0">
                  <a:latin typeface="Courier New" pitchFamily="49" charset="0"/>
                  <a:cs typeface="Courier New" pitchFamily="49" charset="0"/>
                </a:rPr>
                <a:t> i = 0; i &lt; 10; i++) {</a:t>
              </a:r>
            </a:p>
            <a:p>
              <a:r>
                <a:rPr lang="en-US" sz="1400" dirty="0" smtClean="0">
                  <a:latin typeface="Courier New" pitchFamily="49" charset="0"/>
                  <a:cs typeface="Courier New" pitchFamily="49" charset="0"/>
                </a:rPr>
                <a:t>    &lt;li&gt;</a:t>
              </a:r>
              <a:r>
                <a:rPr lang="en-US" sz="1400" b="1" dirty="0" smtClean="0">
                  <a:solidFill>
                    <a:srgbClr val="FF0000"/>
                  </a:solidFill>
                  <a:latin typeface="Courier New" pitchFamily="49" charset="0"/>
                  <a:cs typeface="Courier New" pitchFamily="49" charset="0"/>
                </a:rPr>
                <a:t>@</a:t>
              </a:r>
              <a:r>
                <a:rPr lang="en-US" sz="1400" dirty="0" smtClean="0">
                  <a:latin typeface="Courier New" pitchFamily="49" charset="0"/>
                  <a:cs typeface="Courier New" pitchFamily="49" charset="0"/>
                </a:rPr>
                <a:t>i&lt;/li&gt;</a:t>
              </a:r>
            </a:p>
            <a:p>
              <a:r>
                <a:rPr lang="en-US" sz="1400" dirty="0" smtClean="0">
                  <a:latin typeface="Courier New" pitchFamily="49" charset="0"/>
                  <a:cs typeface="Courier New" pitchFamily="49" charset="0"/>
                </a:rPr>
                <a:t>  }</a:t>
              </a:r>
            </a:p>
            <a:p>
              <a:r>
                <a:rPr lang="en-US" sz="1400" dirty="0" smtClean="0">
                  <a:latin typeface="Courier New" pitchFamily="49" charset="0"/>
                  <a:cs typeface="Courier New" pitchFamily="49" charset="0"/>
                </a:rPr>
                <a:t>&lt;/</a:t>
              </a:r>
              <a:r>
                <a:rPr lang="en-US" sz="1400" dirty="0" err="1" smtClean="0">
                  <a:latin typeface="Courier New" pitchFamily="49" charset="0"/>
                  <a:cs typeface="Courier New" pitchFamily="49" charset="0"/>
                </a:rPr>
                <a:t>ul</a:t>
              </a:r>
              <a:r>
                <a:rPr lang="en-US" sz="1400" dirty="0" smtClean="0">
                  <a:latin typeface="Courier New" pitchFamily="49" charset="0"/>
                  <a:cs typeface="Courier New" pitchFamily="49" charset="0"/>
                </a:rPr>
                <a:t>&gt;</a:t>
              </a:r>
            </a:p>
          </p:txBody>
        </p:sp>
        <p:sp>
          <p:nvSpPr>
            <p:cNvPr id="11" name="Rectangle 10"/>
            <p:cNvSpPr/>
            <p:nvPr/>
          </p:nvSpPr>
          <p:spPr>
            <a:xfrm>
              <a:off x="1371600" y="5297269"/>
              <a:ext cx="2321789" cy="646331"/>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Razor </a:t>
              </a:r>
              <a:br>
                <a:rPr lang="en-US" dirty="0" smtClean="0">
                  <a:solidFill>
                    <a:schemeClr val="bg1"/>
                  </a:solidFill>
                  <a:effectLst>
                    <a:outerShdw blurRad="38100" dist="38100" dir="2700000" algn="tl">
                      <a:srgbClr val="000000">
                        <a:alpha val="43137"/>
                      </a:srgbClr>
                    </a:outerShdw>
                  </a:effectLst>
                </a:rPr>
              </a:br>
              <a:r>
                <a:rPr lang="en-US" dirty="0" smtClean="0">
                  <a:solidFill>
                    <a:schemeClr val="bg1"/>
                  </a:solidFill>
                  <a:effectLst>
                    <a:outerShdw blurRad="38100" dist="38100" dir="2700000" algn="tl">
                      <a:srgbClr val="000000">
                        <a:alpha val="43137"/>
                      </a:srgbClr>
                    </a:outerShdw>
                  </a:effectLst>
                </a:rPr>
                <a:t>(2 markup transitions):</a:t>
              </a:r>
              <a:endParaRPr lang="en-US" dirty="0">
                <a:solidFill>
                  <a:schemeClr val="bg1"/>
                </a:solidFill>
                <a:effectLst>
                  <a:outerShdw blurRad="38100" dist="38100" dir="2700000" algn="tl">
                    <a:srgbClr val="000000">
                      <a:alpha val="43137"/>
                    </a:srgbClr>
                  </a:outerShdw>
                </a:effectLst>
              </a:endParaRPr>
            </a:p>
          </p:txBody>
        </p:sp>
      </p:grpSp>
      <p:grpSp>
        <p:nvGrpSpPr>
          <p:cNvPr id="4" name="Group 14"/>
          <p:cNvGrpSpPr/>
          <p:nvPr/>
        </p:nvGrpSpPr>
        <p:grpSpPr>
          <a:xfrm>
            <a:off x="1373612" y="1890355"/>
            <a:ext cx="6740820" cy="1169551"/>
            <a:chOff x="1373612" y="1890355"/>
            <a:chExt cx="6740820" cy="1169551"/>
          </a:xfrm>
        </p:grpSpPr>
        <p:sp>
          <p:nvSpPr>
            <p:cNvPr id="9" name="TextBox 8"/>
            <p:cNvSpPr txBox="1"/>
            <p:nvPr/>
          </p:nvSpPr>
          <p:spPr>
            <a:xfrm>
              <a:off x="3848521" y="1890355"/>
              <a:ext cx="4265911" cy="1169551"/>
            </a:xfrm>
            <a:prstGeom prst="rect">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en-US" sz="1400" dirty="0" smtClean="0">
                  <a:latin typeface="Courier New" pitchFamily="49" charset="0"/>
                  <a:cs typeface="Courier New" pitchFamily="49" charset="0"/>
                </a:rPr>
                <a:t>&lt;</a:t>
              </a:r>
              <a:r>
                <a:rPr lang="en-US" sz="1400" dirty="0" err="1" smtClean="0">
                  <a:latin typeface="Courier New" pitchFamily="49" charset="0"/>
                  <a:cs typeface="Courier New" pitchFamily="49" charset="0"/>
                </a:rPr>
                <a:t>ul</a:t>
              </a:r>
              <a:r>
                <a:rPr lang="en-US" sz="1400" dirty="0" smtClean="0">
                  <a:latin typeface="Courier New" pitchFamily="49" charset="0"/>
                  <a:cs typeface="Courier New" pitchFamily="49" charset="0"/>
                </a:rPr>
                <a:t>&gt;</a:t>
              </a:r>
            </a:p>
            <a:p>
              <a:r>
                <a:rPr lang="en-US" sz="1400" dirty="0" smtClean="0">
                  <a:latin typeface="Courier New" pitchFamily="49" charset="0"/>
                  <a:cs typeface="Courier New" pitchFamily="49" charset="0"/>
                </a:rPr>
                <a:t>  </a:t>
              </a:r>
              <a:r>
                <a:rPr lang="en-US" sz="1400" b="1" dirty="0" smtClean="0">
                  <a:solidFill>
                    <a:srgbClr val="FF0000"/>
                  </a:solidFill>
                  <a:latin typeface="Courier New" pitchFamily="49" charset="0"/>
                  <a:cs typeface="Courier New" pitchFamily="49" charset="0"/>
                </a:rPr>
                <a:t>&lt;%</a:t>
              </a:r>
              <a:r>
                <a:rPr lang="en-US" sz="1400" dirty="0" smtClean="0">
                  <a:latin typeface="Courier New" pitchFamily="49" charset="0"/>
                  <a:cs typeface="Courier New" pitchFamily="49" charset="0"/>
                </a:rPr>
                <a:t> for (</a:t>
              </a:r>
              <a:r>
                <a:rPr lang="en-US" sz="1400" dirty="0" err="1" smtClean="0">
                  <a:latin typeface="Courier New" pitchFamily="49" charset="0"/>
                  <a:cs typeface="Courier New" pitchFamily="49" charset="0"/>
                </a:rPr>
                <a:t>int</a:t>
              </a:r>
              <a:r>
                <a:rPr lang="en-US" sz="1400" dirty="0" smtClean="0">
                  <a:latin typeface="Courier New" pitchFamily="49" charset="0"/>
                  <a:cs typeface="Courier New" pitchFamily="49" charset="0"/>
                </a:rPr>
                <a:t> i = 0; i &lt; 10; i++) { </a:t>
              </a:r>
              <a:r>
                <a:rPr lang="en-US" sz="1400" b="1" dirty="0" smtClean="0">
                  <a:solidFill>
                    <a:srgbClr val="FF0000"/>
                  </a:solidFill>
                  <a:latin typeface="Courier New" pitchFamily="49" charset="0"/>
                  <a:cs typeface="Courier New" pitchFamily="49" charset="0"/>
                </a:rPr>
                <a:t>%&gt;</a:t>
              </a:r>
            </a:p>
            <a:p>
              <a:r>
                <a:rPr lang="en-US" sz="1400" dirty="0" smtClean="0">
                  <a:latin typeface="Courier New" pitchFamily="49" charset="0"/>
                  <a:cs typeface="Courier New" pitchFamily="49" charset="0"/>
                </a:rPr>
                <a:t>    &lt;li&gt;</a:t>
              </a:r>
              <a:r>
                <a:rPr lang="en-US" sz="1400" b="1" dirty="0" smtClean="0">
                  <a:solidFill>
                    <a:srgbClr val="FF0000"/>
                  </a:solidFill>
                  <a:latin typeface="Courier New" pitchFamily="49" charset="0"/>
                  <a:cs typeface="Courier New" pitchFamily="49" charset="0"/>
                </a:rPr>
                <a:t>&lt;%</a:t>
              </a:r>
              <a:r>
                <a:rPr lang="en-US" sz="1400" dirty="0" smtClean="0">
                  <a:latin typeface="Courier New" pitchFamily="49" charset="0"/>
                  <a:cs typeface="Courier New" pitchFamily="49" charset="0"/>
                </a:rPr>
                <a:t> =i </a:t>
              </a:r>
              <a:r>
                <a:rPr lang="en-US" sz="1400" b="1" dirty="0" smtClean="0">
                  <a:solidFill>
                    <a:srgbClr val="FF0000"/>
                  </a:solidFill>
                  <a:latin typeface="Courier New" pitchFamily="49" charset="0"/>
                  <a:cs typeface="Courier New" pitchFamily="49" charset="0"/>
                </a:rPr>
                <a:t>%&gt;</a:t>
              </a:r>
              <a:r>
                <a:rPr lang="en-US" sz="1400" dirty="0" smtClean="0">
                  <a:latin typeface="Courier New" pitchFamily="49" charset="0"/>
                  <a:cs typeface="Courier New" pitchFamily="49" charset="0"/>
                </a:rPr>
                <a:t>&lt;/li&gt;</a:t>
              </a:r>
            </a:p>
            <a:p>
              <a:r>
                <a:rPr lang="en-US" sz="1400" dirty="0" smtClean="0">
                  <a:latin typeface="Courier New" pitchFamily="49" charset="0"/>
                  <a:cs typeface="Courier New" pitchFamily="49" charset="0"/>
                </a:rPr>
                <a:t>  </a:t>
              </a:r>
              <a:r>
                <a:rPr lang="en-US" sz="1400" b="1" dirty="0" smtClean="0">
                  <a:solidFill>
                    <a:srgbClr val="FF0000"/>
                  </a:solidFill>
                  <a:latin typeface="Courier New" pitchFamily="49" charset="0"/>
                  <a:cs typeface="Courier New" pitchFamily="49" charset="0"/>
                </a:rPr>
                <a:t>&lt;%</a:t>
              </a:r>
              <a:r>
                <a:rPr lang="en-US" sz="1400" dirty="0" smtClean="0">
                  <a:latin typeface="Courier New" pitchFamily="49" charset="0"/>
                  <a:cs typeface="Courier New" pitchFamily="49" charset="0"/>
                </a:rPr>
                <a:t> } </a:t>
              </a:r>
              <a:r>
                <a:rPr lang="en-US" sz="1400" b="1" dirty="0" smtClean="0">
                  <a:solidFill>
                    <a:srgbClr val="FF0000"/>
                  </a:solidFill>
                  <a:latin typeface="Courier New" pitchFamily="49" charset="0"/>
                  <a:cs typeface="Courier New" pitchFamily="49" charset="0"/>
                </a:rPr>
                <a:t>%&gt;</a:t>
              </a:r>
            </a:p>
            <a:p>
              <a:r>
                <a:rPr lang="en-US" sz="1400" dirty="0" smtClean="0">
                  <a:latin typeface="Courier New" pitchFamily="49" charset="0"/>
                  <a:cs typeface="Courier New" pitchFamily="49" charset="0"/>
                </a:rPr>
                <a:t>&lt;/</a:t>
              </a:r>
              <a:r>
                <a:rPr lang="en-US" sz="1400" dirty="0" err="1" smtClean="0">
                  <a:latin typeface="Courier New" pitchFamily="49" charset="0"/>
                  <a:cs typeface="Courier New" pitchFamily="49" charset="0"/>
                </a:rPr>
                <a:t>ul</a:t>
              </a:r>
              <a:r>
                <a:rPr lang="en-US" sz="1400" dirty="0" smtClean="0">
                  <a:latin typeface="Courier New" pitchFamily="49" charset="0"/>
                  <a:cs typeface="Courier New" pitchFamily="49" charset="0"/>
                </a:rPr>
                <a:t>&gt;</a:t>
              </a:r>
            </a:p>
          </p:txBody>
        </p:sp>
        <p:sp>
          <p:nvSpPr>
            <p:cNvPr id="12" name="Rectangle 11"/>
            <p:cNvSpPr/>
            <p:nvPr/>
          </p:nvSpPr>
          <p:spPr>
            <a:xfrm>
              <a:off x="1373612" y="2096869"/>
              <a:ext cx="2321789" cy="646331"/>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Web Forms </a:t>
              </a:r>
              <a:br>
                <a:rPr lang="en-US" dirty="0" smtClean="0">
                  <a:solidFill>
                    <a:schemeClr val="bg1"/>
                  </a:solidFill>
                  <a:effectLst>
                    <a:outerShdw blurRad="38100" dist="38100" dir="2700000" algn="tl">
                      <a:srgbClr val="000000">
                        <a:alpha val="43137"/>
                      </a:srgbClr>
                    </a:outerShdw>
                  </a:effectLst>
                </a:rPr>
              </a:br>
              <a:r>
                <a:rPr lang="en-US" dirty="0" smtClean="0">
                  <a:solidFill>
                    <a:schemeClr val="bg1"/>
                  </a:solidFill>
                  <a:effectLst>
                    <a:outerShdw blurRad="38100" dist="38100" dir="2700000" algn="tl">
                      <a:srgbClr val="000000">
                        <a:alpha val="43137"/>
                      </a:srgbClr>
                    </a:outerShdw>
                  </a:effectLst>
                </a:rPr>
                <a:t>(6 markup transitions):</a:t>
              </a:r>
            </a:p>
          </p:txBody>
        </p:sp>
      </p:grpSp>
      <p:grpSp>
        <p:nvGrpSpPr>
          <p:cNvPr id="5" name="Group 15"/>
          <p:cNvGrpSpPr/>
          <p:nvPr/>
        </p:nvGrpSpPr>
        <p:grpSpPr>
          <a:xfrm>
            <a:off x="1413688" y="3266630"/>
            <a:ext cx="6700742" cy="1600438"/>
            <a:chOff x="1413688" y="3266630"/>
            <a:chExt cx="6700742" cy="1600438"/>
          </a:xfrm>
        </p:grpSpPr>
        <p:sp>
          <p:nvSpPr>
            <p:cNvPr id="13" name="TextBox 12"/>
            <p:cNvSpPr txBox="1"/>
            <p:nvPr/>
          </p:nvSpPr>
          <p:spPr>
            <a:xfrm>
              <a:off x="3848519" y="3266630"/>
              <a:ext cx="4265911" cy="1600438"/>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en-US" sz="1400" dirty="0" smtClean="0">
                  <a:latin typeface="Courier New" pitchFamily="49" charset="0"/>
                  <a:cs typeface="Courier New" pitchFamily="49" charset="0"/>
                </a:rPr>
                <a:t>&lt;</a:t>
              </a:r>
              <a:r>
                <a:rPr lang="en-US" sz="1400" dirty="0" err="1" smtClean="0">
                  <a:latin typeface="Courier New" pitchFamily="49" charset="0"/>
                  <a:cs typeface="Courier New" pitchFamily="49" charset="0"/>
                </a:rPr>
                <a:t>ul</a:t>
              </a:r>
              <a:r>
                <a:rPr lang="en-US" sz="1400" dirty="0" smtClean="0">
                  <a:latin typeface="Courier New" pitchFamily="49" charset="0"/>
                  <a:cs typeface="Courier New" pitchFamily="49" charset="0"/>
                </a:rPr>
                <a:t>&gt;</a:t>
              </a:r>
            </a:p>
            <a:p>
              <a:r>
                <a:rPr lang="en-US" sz="1400" dirty="0">
                  <a:latin typeface="Courier New" pitchFamily="49" charset="0"/>
                  <a:cs typeface="Courier New" pitchFamily="49" charset="0"/>
                </a:rPr>
                <a:t> </a:t>
              </a:r>
              <a:r>
                <a:rPr lang="en-US" sz="1400" dirty="0" smtClean="0">
                  <a:latin typeface="Courier New" pitchFamily="49" charset="0"/>
                  <a:cs typeface="Courier New" pitchFamily="49" charset="0"/>
                </a:rPr>
                <a:t> </a:t>
              </a:r>
              <a:r>
                <a:rPr lang="en-US" sz="1400" b="1" dirty="0" smtClean="0">
                  <a:solidFill>
                    <a:srgbClr val="FF0000"/>
                  </a:solidFill>
                  <a:latin typeface="Courier New" pitchFamily="49" charset="0"/>
                  <a:cs typeface="Courier New" pitchFamily="49" charset="0"/>
                </a:rPr>
                <a:t>&lt;?</a:t>
              </a:r>
              <a:r>
                <a:rPr lang="en-US" sz="1400" b="1" dirty="0" err="1" smtClean="0">
                  <a:solidFill>
                    <a:srgbClr val="FF0000"/>
                  </a:solidFill>
                  <a:latin typeface="Courier New" pitchFamily="49" charset="0"/>
                  <a:cs typeface="Courier New" pitchFamily="49" charset="0"/>
                </a:rPr>
                <a:t>php</a:t>
              </a:r>
              <a:r>
                <a:rPr lang="en-US" sz="1400" b="1" dirty="0" smtClean="0">
                  <a:solidFill>
                    <a:srgbClr val="FF0000"/>
                  </a:solidFill>
                  <a:latin typeface="Courier New" pitchFamily="49" charset="0"/>
                  <a:cs typeface="Courier New" pitchFamily="49" charset="0"/>
                </a:rPr>
                <a:t> </a:t>
              </a:r>
            </a:p>
            <a:p>
              <a:r>
                <a:rPr lang="en-US" sz="1400" dirty="0" smtClean="0">
                  <a:solidFill>
                    <a:srgbClr val="FF0000"/>
                  </a:solidFill>
                  <a:latin typeface="Courier New" pitchFamily="49" charset="0"/>
                  <a:cs typeface="Courier New" pitchFamily="49" charset="0"/>
                </a:rPr>
                <a:t>     </a:t>
              </a:r>
              <a:r>
                <a:rPr lang="en-US" sz="1400" dirty="0" smtClean="0">
                  <a:latin typeface="Courier New" pitchFamily="49" charset="0"/>
                  <a:cs typeface="Courier New" pitchFamily="49" charset="0"/>
                </a:rPr>
                <a:t>for ($i = 0; $i &lt; 10; $i++) {</a:t>
              </a:r>
            </a:p>
            <a:p>
              <a:r>
                <a:rPr lang="en-US" sz="1400" dirty="0">
                  <a:latin typeface="Courier New" pitchFamily="49" charset="0"/>
                  <a:cs typeface="Courier New" pitchFamily="49" charset="0"/>
                </a:rPr>
                <a:t> </a:t>
              </a:r>
              <a:r>
                <a:rPr lang="en-US" sz="1400" dirty="0" smtClean="0">
                  <a:latin typeface="Courier New" pitchFamily="49" charset="0"/>
                  <a:cs typeface="Courier New" pitchFamily="49" charset="0"/>
                </a:rPr>
                <a:t>       </a:t>
              </a:r>
              <a:r>
                <a:rPr lang="en-US" sz="1400" b="1" dirty="0" smtClean="0">
                  <a:solidFill>
                    <a:srgbClr val="FF0000"/>
                  </a:solidFill>
                  <a:latin typeface="Courier New" pitchFamily="49" charset="0"/>
                  <a:cs typeface="Courier New" pitchFamily="49" charset="0"/>
                </a:rPr>
                <a:t>echo</a:t>
              </a:r>
              <a:r>
                <a:rPr lang="en-US" sz="1400" dirty="0" smtClean="0">
                  <a:latin typeface="Courier New" pitchFamily="49" charset="0"/>
                  <a:cs typeface="Courier New" pitchFamily="49" charset="0"/>
                </a:rPr>
                <a:t>("&lt;li&gt;$i&lt;/li&gt;");</a:t>
              </a:r>
            </a:p>
            <a:p>
              <a:r>
                <a:rPr lang="en-US" sz="1400" dirty="0" smtClean="0">
                  <a:latin typeface="Courier New" pitchFamily="49" charset="0"/>
                  <a:cs typeface="Courier New" pitchFamily="49" charset="0"/>
                </a:rPr>
                <a:t>     }    </a:t>
              </a:r>
            </a:p>
            <a:p>
              <a:r>
                <a:rPr lang="en-US" sz="1400" b="1" dirty="0" smtClean="0">
                  <a:solidFill>
                    <a:srgbClr val="FF0000"/>
                  </a:solidFill>
                  <a:latin typeface="Courier New" pitchFamily="49" charset="0"/>
                  <a:cs typeface="Courier New" pitchFamily="49" charset="0"/>
                </a:rPr>
                <a:t>  ?&gt;</a:t>
              </a:r>
            </a:p>
            <a:p>
              <a:r>
                <a:rPr lang="en-US" sz="1400" dirty="0" smtClean="0">
                  <a:latin typeface="Courier New" pitchFamily="49" charset="0"/>
                  <a:cs typeface="Courier New" pitchFamily="49" charset="0"/>
                </a:rPr>
                <a:t>&lt;/</a:t>
              </a:r>
              <a:r>
                <a:rPr lang="en-US" sz="1400" dirty="0" err="1" smtClean="0">
                  <a:latin typeface="Courier New" pitchFamily="49" charset="0"/>
                  <a:cs typeface="Courier New" pitchFamily="49" charset="0"/>
                </a:rPr>
                <a:t>ul</a:t>
              </a:r>
              <a:r>
                <a:rPr lang="en-US" sz="1400" dirty="0" smtClean="0">
                  <a:latin typeface="Courier New" pitchFamily="49" charset="0"/>
                  <a:cs typeface="Courier New" pitchFamily="49" charset="0"/>
                </a:rPr>
                <a:t>&gt;</a:t>
              </a:r>
            </a:p>
          </p:txBody>
        </p:sp>
        <p:sp>
          <p:nvSpPr>
            <p:cNvPr id="14" name="Rectangle 13"/>
            <p:cNvSpPr/>
            <p:nvPr/>
          </p:nvSpPr>
          <p:spPr>
            <a:xfrm>
              <a:off x="1413688" y="3572470"/>
              <a:ext cx="2241639" cy="923330"/>
            </a:xfrm>
            <a:prstGeom prst="rect">
              <a:avLst/>
            </a:prstGeom>
          </p:spPr>
          <p:txBody>
            <a:bodyPr wrap="none">
              <a:spAutoFit/>
            </a:bodyPr>
            <a:lstStyle/>
            <a:p>
              <a:pPr algn="ctr"/>
              <a:r>
                <a:rPr lang="en-US" dirty="0" smtClean="0">
                  <a:solidFill>
                    <a:schemeClr val="bg1"/>
                  </a:solidFill>
                  <a:effectLst>
                    <a:outerShdw blurRad="38100" dist="38100" dir="2700000" algn="tl">
                      <a:srgbClr val="000000">
                        <a:alpha val="43137"/>
                      </a:srgbClr>
                    </a:outerShdw>
                  </a:effectLst>
                </a:rPr>
                <a:t>PHP</a:t>
              </a:r>
              <a:br>
                <a:rPr lang="en-US" dirty="0" smtClean="0">
                  <a:solidFill>
                    <a:schemeClr val="bg1"/>
                  </a:solidFill>
                  <a:effectLst>
                    <a:outerShdw blurRad="38100" dist="38100" dir="2700000" algn="tl">
                      <a:srgbClr val="000000">
                        <a:alpha val="43137"/>
                      </a:srgbClr>
                    </a:outerShdw>
                  </a:effectLst>
                </a:rPr>
              </a:br>
              <a:r>
                <a:rPr lang="en-US" dirty="0" smtClean="0">
                  <a:solidFill>
                    <a:schemeClr val="bg1"/>
                  </a:solidFill>
                  <a:effectLst>
                    <a:outerShdw blurRad="38100" dist="38100" dir="2700000" algn="tl">
                      <a:srgbClr val="000000">
                        <a:alpha val="43137"/>
                      </a:srgbClr>
                    </a:outerShdw>
                  </a:effectLst>
                </a:rPr>
                <a:t>(2 markup transitions </a:t>
              </a:r>
              <a:br>
                <a:rPr lang="en-US" dirty="0" smtClean="0">
                  <a:solidFill>
                    <a:schemeClr val="bg1"/>
                  </a:solidFill>
                  <a:effectLst>
                    <a:outerShdw blurRad="38100" dist="38100" dir="2700000" algn="tl">
                      <a:srgbClr val="000000">
                        <a:alpha val="43137"/>
                      </a:srgbClr>
                    </a:outerShdw>
                  </a:effectLst>
                </a:rPr>
              </a:br>
              <a:r>
                <a:rPr lang="en-US" dirty="0" smtClean="0">
                  <a:solidFill>
                    <a:schemeClr val="bg1"/>
                  </a:solidFill>
                  <a:effectLst>
                    <a:outerShdw blurRad="38100" dist="38100" dir="2700000" algn="tl">
                      <a:srgbClr val="000000">
                        <a:alpha val="43137"/>
                      </a:srgbClr>
                    </a:outerShdw>
                  </a:effectLst>
                </a:rPr>
                <a:t>&amp; an echo):</a:t>
              </a:r>
              <a:endParaRPr lang="en-US" dirty="0">
                <a:solidFill>
                  <a:schemeClr val="bg1"/>
                </a:solidFill>
                <a:effectLst>
                  <a:outerShdw blurRad="38100" dist="38100" dir="2700000" algn="tl">
                    <a:srgbClr val="000000">
                      <a:alpha val="43137"/>
                    </a:srgbClr>
                  </a:outerShdw>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10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TotalTime>
  <Words>3173</Words>
  <Application>Microsoft Office PowerPoint</Application>
  <PresentationFormat>On-screen Show (4:3)</PresentationFormat>
  <Paragraphs>483</Paragraphs>
  <Slides>35</Slides>
  <Notes>31</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WebMatrix &amp; Razor Pages</vt:lpstr>
      <vt:lpstr>Set Menu</vt:lpstr>
      <vt:lpstr>Introducing WebMatrix</vt:lpstr>
      <vt:lpstr>Introducing WebMatrix</vt:lpstr>
      <vt:lpstr>Finding your way in WebMatrix</vt:lpstr>
      <vt:lpstr>Who is WebMatrix for?</vt:lpstr>
      <vt:lpstr>Slide 7</vt:lpstr>
      <vt:lpstr>ASP.NET Web Pages (Razor pages)</vt:lpstr>
      <vt:lpstr>Razor is a cut above the rest</vt:lpstr>
      <vt:lpstr>Razor Pages (Architecture)</vt:lpstr>
      <vt:lpstr>Razor Pages (Architecture)</vt:lpstr>
      <vt:lpstr>Razor Pages (Statements)</vt:lpstr>
      <vt:lpstr>Razor Pages (Text, Markup, &amp; Code)</vt:lpstr>
      <vt:lpstr>Razor Pages (Whitespace)</vt:lpstr>
      <vt:lpstr>Razor Pages (Comments)</vt:lpstr>
      <vt:lpstr>Razor Pages (Data Conversion)</vt:lpstr>
      <vt:lpstr>Razor Pages (Conditional Logic)</vt:lpstr>
      <vt:lpstr>Razor Pages (Loops)</vt:lpstr>
      <vt:lpstr>Razor Pages (Collections)</vt:lpstr>
      <vt:lpstr>Razor Pages (Handling Errors)</vt:lpstr>
      <vt:lpstr>Slide 21</vt:lpstr>
      <vt:lpstr>Database</vt:lpstr>
      <vt:lpstr>Slide 23</vt:lpstr>
      <vt:lpstr>Display data easily with WebGrid</vt:lpstr>
      <vt:lpstr>Slide 25</vt:lpstr>
      <vt:lpstr>Layouts make organizing pages easier</vt:lpstr>
      <vt:lpstr>Layout Syntax</vt:lpstr>
      <vt:lpstr>Use Sections to organize pages</vt:lpstr>
      <vt:lpstr>Use RenderPage to organize pages that don’t change</vt:lpstr>
      <vt:lpstr>Slide 30</vt:lpstr>
      <vt:lpstr>About Telerik</vt:lpstr>
      <vt:lpstr>Slide 32</vt:lpstr>
      <vt:lpstr>Slide 33</vt:lpstr>
      <vt:lpstr>Routing</vt:lpstr>
      <vt:lpstr>Routing (Friendly URLs)</vt:lpstr>
    </vt:vector>
  </TitlesOfParts>
  <Company>Microsoft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Ghassan Chahine</dc:creator>
  <cp:lastModifiedBy>bhaidar</cp:lastModifiedBy>
  <cp:revision>38</cp:revision>
  <dcterms:created xsi:type="dcterms:W3CDTF">2011-05-30T12:15:45Z</dcterms:created>
  <dcterms:modified xsi:type="dcterms:W3CDTF">2011-06-01T13:31:07Z</dcterms:modified>
</cp:coreProperties>
</file>